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3"/>
  </p:notesMasterIdLst>
  <p:sldIdLst>
    <p:sldId id="256" r:id="rId2"/>
    <p:sldId id="280" r:id="rId3"/>
    <p:sldId id="260" r:id="rId4"/>
    <p:sldId id="262" r:id="rId5"/>
    <p:sldId id="264" r:id="rId6"/>
    <p:sldId id="265" r:id="rId7"/>
    <p:sldId id="284" r:id="rId8"/>
    <p:sldId id="268" r:id="rId9"/>
    <p:sldId id="269" r:id="rId10"/>
    <p:sldId id="270" r:id="rId11"/>
    <p:sldId id="272" r:id="rId12"/>
    <p:sldId id="273" r:id="rId13"/>
    <p:sldId id="274" r:id="rId14"/>
    <p:sldId id="285" r:id="rId15"/>
    <p:sldId id="286" r:id="rId16"/>
    <p:sldId id="282" r:id="rId17"/>
    <p:sldId id="281" r:id="rId18"/>
    <p:sldId id="276" r:id="rId19"/>
    <p:sldId id="277" r:id="rId20"/>
    <p:sldId id="279" r:id="rId21"/>
    <p:sldId id="28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USHAR\Desktop\Riy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3" Type="http://schemas.openxmlformats.org/officeDocument/2006/relationships/oleObject" Target="file:///C:\Users\TUSHAR\Desktop\Riya.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USHAR\Desktop\Riya.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Age Group</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Sheet1!$T$124</c:f>
              <c:strCache>
                <c:ptCount val="1"/>
                <c:pt idx="0">
                  <c:v>Children</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Sheet1!$U$123</c:f>
              <c:strCache>
                <c:ptCount val="1"/>
                <c:pt idx="0">
                  <c:v>Cases</c:v>
                </c:pt>
              </c:strCache>
            </c:strRef>
          </c:cat>
          <c:val>
            <c:numRef>
              <c:f>Sheet1!$U$124</c:f>
              <c:numCache>
                <c:formatCode>0.00%</c:formatCode>
                <c:ptCount val="1"/>
                <c:pt idx="0">
                  <c:v>0.64990000000000003</c:v>
                </c:pt>
              </c:numCache>
            </c:numRef>
          </c:val>
          <c:extLst>
            <c:ext xmlns:c16="http://schemas.microsoft.com/office/drawing/2014/chart" uri="{C3380CC4-5D6E-409C-BE32-E72D297353CC}">
              <c16:uniqueId val="{00000000-AF48-4D4A-894D-3731049363D4}"/>
            </c:ext>
          </c:extLst>
        </c:ser>
        <c:ser>
          <c:idx val="1"/>
          <c:order val="1"/>
          <c:tx>
            <c:strRef>
              <c:f>Sheet1!$T$125</c:f>
              <c:strCache>
                <c:ptCount val="1"/>
                <c:pt idx="0">
                  <c:v>Adults</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Sheet1!$U$123</c:f>
              <c:strCache>
                <c:ptCount val="1"/>
                <c:pt idx="0">
                  <c:v>Cases</c:v>
                </c:pt>
              </c:strCache>
            </c:strRef>
          </c:cat>
          <c:val>
            <c:numRef>
              <c:f>Sheet1!$U$125</c:f>
              <c:numCache>
                <c:formatCode>0.00%</c:formatCode>
                <c:ptCount val="1"/>
                <c:pt idx="0">
                  <c:v>0.26440000000000002</c:v>
                </c:pt>
              </c:numCache>
            </c:numRef>
          </c:val>
          <c:extLst>
            <c:ext xmlns:c16="http://schemas.microsoft.com/office/drawing/2014/chart" uri="{C3380CC4-5D6E-409C-BE32-E72D297353CC}">
              <c16:uniqueId val="{00000001-AF48-4D4A-894D-3731049363D4}"/>
            </c:ext>
          </c:extLst>
        </c:ser>
        <c:ser>
          <c:idx val="2"/>
          <c:order val="2"/>
          <c:tx>
            <c:strRef>
              <c:f>Sheet1!$T$126</c:f>
              <c:strCache>
                <c:ptCount val="1"/>
                <c:pt idx="0">
                  <c:v>Seniors</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Sheet1!$U$123</c:f>
              <c:strCache>
                <c:ptCount val="1"/>
                <c:pt idx="0">
                  <c:v>Cases</c:v>
                </c:pt>
              </c:strCache>
            </c:strRef>
          </c:cat>
          <c:val>
            <c:numRef>
              <c:f>Sheet1!$U$126</c:f>
              <c:numCache>
                <c:formatCode>0.00%</c:formatCode>
                <c:ptCount val="1"/>
                <c:pt idx="0">
                  <c:v>6.4899999999999999E-2</c:v>
                </c:pt>
              </c:numCache>
            </c:numRef>
          </c:val>
          <c:extLst>
            <c:ext xmlns:c16="http://schemas.microsoft.com/office/drawing/2014/chart" uri="{C3380CC4-5D6E-409C-BE32-E72D297353CC}">
              <c16:uniqueId val="{00000002-AF48-4D4A-894D-3731049363D4}"/>
            </c:ext>
          </c:extLst>
        </c:ser>
        <c:ser>
          <c:idx val="3"/>
          <c:order val="3"/>
          <c:tx>
            <c:strRef>
              <c:f>Sheet1!$T$127</c:f>
              <c:strCache>
                <c:ptCount val="1"/>
                <c:pt idx="0">
                  <c:v>Youth</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Sheet1!$U$123</c:f>
              <c:strCache>
                <c:ptCount val="1"/>
                <c:pt idx="0">
                  <c:v>Cases</c:v>
                </c:pt>
              </c:strCache>
            </c:strRef>
          </c:cat>
          <c:val>
            <c:numRef>
              <c:f>Sheet1!$U$127</c:f>
              <c:numCache>
                <c:formatCode>0.00%</c:formatCode>
                <c:ptCount val="1"/>
                <c:pt idx="0">
                  <c:v>2.0799999999999999E-2</c:v>
                </c:pt>
              </c:numCache>
            </c:numRef>
          </c:val>
          <c:extLst>
            <c:ext xmlns:c16="http://schemas.microsoft.com/office/drawing/2014/chart" uri="{C3380CC4-5D6E-409C-BE32-E72D297353CC}">
              <c16:uniqueId val="{00000003-AF48-4D4A-894D-3731049363D4}"/>
            </c:ext>
          </c:extLst>
        </c:ser>
        <c:dLbls>
          <c:dLblPos val="inEnd"/>
          <c:showLegendKey val="0"/>
          <c:showVal val="1"/>
          <c:showCatName val="0"/>
          <c:showSerName val="0"/>
          <c:showPercent val="0"/>
          <c:showBubbleSize val="0"/>
        </c:dLbls>
        <c:gapWidth val="65"/>
        <c:axId val="1379752512"/>
        <c:axId val="1379754912"/>
      </c:barChart>
      <c:catAx>
        <c:axId val="1379752512"/>
        <c:scaling>
          <c:orientation val="minMax"/>
        </c:scaling>
        <c:delete val="1"/>
        <c:axPos val="b"/>
        <c:numFmt formatCode="General" sourceLinked="1"/>
        <c:majorTickMark val="none"/>
        <c:minorTickMark val="none"/>
        <c:tickLblPos val="nextTo"/>
        <c:crossAx val="1379754912"/>
        <c:crosses val="autoZero"/>
        <c:auto val="1"/>
        <c:lblAlgn val="ctr"/>
        <c:lblOffset val="100"/>
        <c:noMultiLvlLbl val="0"/>
      </c:catAx>
      <c:valAx>
        <c:axId val="137975491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137975251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Gender</a:t>
            </a:r>
          </a:p>
        </c:rich>
      </c:tx>
      <c:overlay val="0"/>
      <c:spPr>
        <a:noFill/>
        <a:ln>
          <a:noFill/>
        </a:ln>
        <a:effectLst/>
      </c:sp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[Riya.xlsx]Sheet1!$U$61</c:f>
              <c:strCache>
                <c:ptCount val="1"/>
                <c:pt idx="0">
                  <c:v>Counts</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[Riya.xlsx]Sheet1!$T$62:$T$63</c:f>
              <c:strCache>
                <c:ptCount val="2"/>
                <c:pt idx="0">
                  <c:v>Male</c:v>
                </c:pt>
                <c:pt idx="1">
                  <c:v>Female</c:v>
                </c:pt>
              </c:strCache>
            </c:strRef>
          </c:cat>
          <c:val>
            <c:numRef>
              <c:f>[Riya.xlsx]Sheet1!$U$62:$U$63</c:f>
              <c:numCache>
                <c:formatCode>0.00%</c:formatCode>
                <c:ptCount val="2"/>
                <c:pt idx="0">
                  <c:v>0.60980000000000001</c:v>
                </c:pt>
                <c:pt idx="1">
                  <c:v>0.3901</c:v>
                </c:pt>
              </c:numCache>
            </c:numRef>
          </c:val>
          <c:extLst>
            <c:ext xmlns:c16="http://schemas.microsoft.com/office/drawing/2014/chart" uri="{C3380CC4-5D6E-409C-BE32-E72D297353CC}">
              <c16:uniqueId val="{00000000-5A0F-4B47-864B-21EA75597D01}"/>
            </c:ext>
          </c:extLst>
        </c:ser>
        <c:dLbls>
          <c:showLegendKey val="0"/>
          <c:showVal val="1"/>
          <c:showCatName val="0"/>
          <c:showSerName val="0"/>
          <c:showPercent val="0"/>
          <c:showBubbleSize val="0"/>
        </c:dLbls>
        <c:gapWidth val="65"/>
        <c:shape val="box"/>
        <c:axId val="225429376"/>
        <c:axId val="225432320"/>
        <c:axId val="0"/>
      </c:bar3DChart>
      <c:catAx>
        <c:axId val="2254293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25432320"/>
        <c:crosses val="autoZero"/>
        <c:auto val="1"/>
        <c:lblAlgn val="ctr"/>
        <c:lblOffset val="100"/>
        <c:noMultiLvlLbl val="0"/>
      </c:catAx>
      <c:valAx>
        <c:axId val="225432320"/>
        <c:scaling>
          <c:orientation val="minMax"/>
        </c:scaling>
        <c:delete val="0"/>
        <c:axPos val="l"/>
        <c:majorGridlines>
          <c:spPr>
            <a:ln w="9525" cap="flat" cmpd="sng" algn="ctr">
              <a:solidFill>
                <a:schemeClr val="dk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25429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Sugar Level</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Sheet1!$T$144</c:f>
              <c:strCache>
                <c:ptCount val="1"/>
                <c:pt idx="0">
                  <c:v>Prediabetic</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Sheet1!$U$143</c:f>
              <c:strCache>
                <c:ptCount val="1"/>
                <c:pt idx="0">
                  <c:v>Cases</c:v>
                </c:pt>
              </c:strCache>
            </c:strRef>
          </c:cat>
          <c:val>
            <c:numRef>
              <c:f>Sheet1!$U$144</c:f>
              <c:numCache>
                <c:formatCode>0.00%</c:formatCode>
                <c:ptCount val="1"/>
                <c:pt idx="0">
                  <c:v>0.78839999999999999</c:v>
                </c:pt>
              </c:numCache>
            </c:numRef>
          </c:val>
          <c:extLst>
            <c:ext xmlns:c16="http://schemas.microsoft.com/office/drawing/2014/chart" uri="{C3380CC4-5D6E-409C-BE32-E72D297353CC}">
              <c16:uniqueId val="{00000000-6FBD-4E5E-A2E9-1307DF468CCE}"/>
            </c:ext>
          </c:extLst>
        </c:ser>
        <c:ser>
          <c:idx val="1"/>
          <c:order val="1"/>
          <c:tx>
            <c:strRef>
              <c:f>Sheet1!$T$145</c:f>
              <c:strCache>
                <c:ptCount val="1"/>
                <c:pt idx="0">
                  <c:v>High</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Sheet1!$U$143</c:f>
              <c:strCache>
                <c:ptCount val="1"/>
                <c:pt idx="0">
                  <c:v>Cases</c:v>
                </c:pt>
              </c:strCache>
            </c:strRef>
          </c:cat>
          <c:val>
            <c:numRef>
              <c:f>Sheet1!$U$145</c:f>
              <c:numCache>
                <c:formatCode>0.00%</c:formatCode>
                <c:ptCount val="1"/>
                <c:pt idx="0">
                  <c:v>0.108</c:v>
                </c:pt>
              </c:numCache>
            </c:numRef>
          </c:val>
          <c:extLst>
            <c:ext xmlns:c16="http://schemas.microsoft.com/office/drawing/2014/chart" uri="{C3380CC4-5D6E-409C-BE32-E72D297353CC}">
              <c16:uniqueId val="{00000001-6FBD-4E5E-A2E9-1307DF468CCE}"/>
            </c:ext>
          </c:extLst>
        </c:ser>
        <c:ser>
          <c:idx val="2"/>
          <c:order val="2"/>
          <c:tx>
            <c:strRef>
              <c:f>Sheet1!$T$146</c:f>
              <c:strCache>
                <c:ptCount val="1"/>
                <c:pt idx="0">
                  <c:v>Normal</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Sheet1!$U$143</c:f>
              <c:strCache>
                <c:ptCount val="1"/>
                <c:pt idx="0">
                  <c:v>Cases</c:v>
                </c:pt>
              </c:strCache>
            </c:strRef>
          </c:cat>
          <c:val>
            <c:numRef>
              <c:f>Sheet1!$U$146</c:f>
              <c:numCache>
                <c:formatCode>0.00%</c:formatCode>
                <c:ptCount val="1"/>
                <c:pt idx="0">
                  <c:v>0.1012</c:v>
                </c:pt>
              </c:numCache>
            </c:numRef>
          </c:val>
          <c:extLst>
            <c:ext xmlns:c16="http://schemas.microsoft.com/office/drawing/2014/chart" uri="{C3380CC4-5D6E-409C-BE32-E72D297353CC}">
              <c16:uniqueId val="{00000002-6FBD-4E5E-A2E9-1307DF468CCE}"/>
            </c:ext>
          </c:extLst>
        </c:ser>
        <c:ser>
          <c:idx val="3"/>
          <c:order val="3"/>
          <c:tx>
            <c:strRef>
              <c:f>Sheet1!$T$147</c:f>
              <c:strCache>
                <c:ptCount val="1"/>
                <c:pt idx="0">
                  <c:v>Low</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Sheet1!$U$143</c:f>
              <c:strCache>
                <c:ptCount val="1"/>
                <c:pt idx="0">
                  <c:v>Cases</c:v>
                </c:pt>
              </c:strCache>
            </c:strRef>
          </c:cat>
          <c:val>
            <c:numRef>
              <c:f>Sheet1!$U$147</c:f>
              <c:numCache>
                <c:formatCode>0.00%</c:formatCode>
                <c:ptCount val="1"/>
                <c:pt idx="0">
                  <c:v>2.3999999999999998E-3</c:v>
                </c:pt>
              </c:numCache>
            </c:numRef>
          </c:val>
          <c:extLst>
            <c:ext xmlns:c16="http://schemas.microsoft.com/office/drawing/2014/chart" uri="{C3380CC4-5D6E-409C-BE32-E72D297353CC}">
              <c16:uniqueId val="{00000003-6FBD-4E5E-A2E9-1307DF468CCE}"/>
            </c:ext>
          </c:extLst>
        </c:ser>
        <c:dLbls>
          <c:showLegendKey val="0"/>
          <c:showVal val="1"/>
          <c:showCatName val="0"/>
          <c:showSerName val="0"/>
          <c:showPercent val="0"/>
          <c:showBubbleSize val="0"/>
        </c:dLbls>
        <c:gapWidth val="65"/>
        <c:shape val="box"/>
        <c:axId val="1005228816"/>
        <c:axId val="1005227376"/>
        <c:axId val="0"/>
      </c:bar3DChart>
      <c:catAx>
        <c:axId val="1005228816"/>
        <c:scaling>
          <c:orientation val="minMax"/>
        </c:scaling>
        <c:delete val="1"/>
        <c:axPos val="b"/>
        <c:numFmt formatCode="General" sourceLinked="1"/>
        <c:majorTickMark val="none"/>
        <c:minorTickMark val="none"/>
        <c:tickLblPos val="nextTo"/>
        <c:crossAx val="1005227376"/>
        <c:crosses val="autoZero"/>
        <c:auto val="1"/>
        <c:lblAlgn val="ctr"/>
        <c:lblOffset val="100"/>
        <c:noMultiLvlLbl val="0"/>
      </c:catAx>
      <c:valAx>
        <c:axId val="1005227376"/>
        <c:scaling>
          <c:orientation val="minMax"/>
        </c:scaling>
        <c:delete val="0"/>
        <c:axPos val="l"/>
        <c:majorGridlines>
          <c:spPr>
            <a:ln w="9525" cap="flat" cmpd="sng" algn="ctr">
              <a:solidFill>
                <a:schemeClr val="dk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00522881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Locality</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Sheet1!$U$27</c:f>
              <c:strCache>
                <c:ptCount val="1"/>
                <c:pt idx="0">
                  <c:v>Cases</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Sheet1!$T$28:$T$29</c:f>
              <c:strCache>
                <c:ptCount val="2"/>
                <c:pt idx="0">
                  <c:v>Rural</c:v>
                </c:pt>
                <c:pt idx="1">
                  <c:v>Urban</c:v>
                </c:pt>
              </c:strCache>
            </c:strRef>
          </c:cat>
          <c:val>
            <c:numRef>
              <c:f>Sheet1!$U$28:$U$29</c:f>
              <c:numCache>
                <c:formatCode>0.00%</c:formatCode>
                <c:ptCount val="2"/>
                <c:pt idx="0" formatCode="0%">
                  <c:v>0.26079999999999998</c:v>
                </c:pt>
                <c:pt idx="1">
                  <c:v>0.73909999999999998</c:v>
                </c:pt>
              </c:numCache>
            </c:numRef>
          </c:val>
          <c:extLst>
            <c:ext xmlns:c16="http://schemas.microsoft.com/office/drawing/2014/chart" uri="{C3380CC4-5D6E-409C-BE32-E72D297353CC}">
              <c16:uniqueId val="{00000000-757E-4771-A130-DFC7443E1B49}"/>
            </c:ext>
          </c:extLst>
        </c:ser>
        <c:dLbls>
          <c:dLblPos val="inEnd"/>
          <c:showLegendKey val="0"/>
          <c:showVal val="1"/>
          <c:showCatName val="0"/>
          <c:showSerName val="0"/>
          <c:showPercent val="0"/>
          <c:showBubbleSize val="0"/>
        </c:dLbls>
        <c:gapWidth val="65"/>
        <c:axId val="1401716624"/>
        <c:axId val="1401743024"/>
      </c:barChart>
      <c:catAx>
        <c:axId val="140171662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401743024"/>
        <c:crosses val="autoZero"/>
        <c:auto val="1"/>
        <c:lblAlgn val="ctr"/>
        <c:lblOffset val="100"/>
        <c:noMultiLvlLbl val="0"/>
      </c:catAx>
      <c:valAx>
        <c:axId val="1401743024"/>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4017166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Type of Disease</a:t>
            </a:r>
          </a:p>
        </c:rich>
      </c:tx>
      <c:overlay val="0"/>
      <c:spPr>
        <a:noFill/>
        <a:ln>
          <a:noFill/>
        </a:ln>
        <a:effectLst/>
      </c:spPr>
    </c:title>
    <c:autoTitleDeleted val="0"/>
    <c:plotArea>
      <c:layout/>
      <c:barChart>
        <c:barDir val="col"/>
        <c:grouping val="clustered"/>
        <c:varyColors val="0"/>
        <c:ser>
          <c:idx val="0"/>
          <c:order val="0"/>
          <c:tx>
            <c:strRef>
              <c:f>[Riya.xlsx]Sheet1!$U$2</c:f>
              <c:strCache>
                <c:ptCount val="1"/>
                <c:pt idx="0">
                  <c:v>Cases</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[Riya.xlsx]Sheet1!$T$3:$T$12</c:f>
              <c:strCache>
                <c:ptCount val="10"/>
                <c:pt idx="0">
                  <c:v>Epidemic Disease</c:v>
                </c:pt>
                <c:pt idx="1">
                  <c:v>Bacterial Infection</c:v>
                </c:pt>
                <c:pt idx="2">
                  <c:v>Kidney Disease</c:v>
                </c:pt>
                <c:pt idx="3">
                  <c:v>Neurological Disorder</c:v>
                </c:pt>
                <c:pt idx="4">
                  <c:v>Long Term Disease</c:v>
                </c:pt>
                <c:pt idx="5">
                  <c:v>Abdominal Disease</c:v>
                </c:pt>
                <c:pt idx="6">
                  <c:v>Communicable Disease</c:v>
                </c:pt>
                <c:pt idx="7">
                  <c:v>Heart Disease</c:v>
                </c:pt>
                <c:pt idx="8">
                  <c:v>Respiratory Disease</c:v>
                </c:pt>
                <c:pt idx="9">
                  <c:v>Viral Disease</c:v>
                </c:pt>
              </c:strCache>
            </c:strRef>
          </c:cat>
          <c:val>
            <c:numRef>
              <c:f>[Riya.xlsx]Sheet1!$U$3:$U$12</c:f>
              <c:numCache>
                <c:formatCode>General</c:formatCode>
                <c:ptCount val="10"/>
                <c:pt idx="0">
                  <c:v>489</c:v>
                </c:pt>
                <c:pt idx="1">
                  <c:v>126</c:v>
                </c:pt>
                <c:pt idx="2">
                  <c:v>25</c:v>
                </c:pt>
                <c:pt idx="3">
                  <c:v>161</c:v>
                </c:pt>
                <c:pt idx="4">
                  <c:v>47</c:v>
                </c:pt>
                <c:pt idx="5">
                  <c:v>579</c:v>
                </c:pt>
                <c:pt idx="6">
                  <c:v>90</c:v>
                </c:pt>
                <c:pt idx="7">
                  <c:v>156</c:v>
                </c:pt>
                <c:pt idx="8">
                  <c:v>76</c:v>
                </c:pt>
                <c:pt idx="9">
                  <c:v>316</c:v>
                </c:pt>
              </c:numCache>
            </c:numRef>
          </c:val>
          <c:extLst>
            <c:ext xmlns:c16="http://schemas.microsoft.com/office/drawing/2014/chart" uri="{C3380CC4-5D6E-409C-BE32-E72D297353CC}">
              <c16:uniqueId val="{00000000-46F6-4778-BB30-FF88F0ECD4ED}"/>
            </c:ext>
          </c:extLst>
        </c:ser>
        <c:dLbls>
          <c:dLblPos val="inEnd"/>
          <c:showLegendKey val="0"/>
          <c:showVal val="1"/>
          <c:showCatName val="0"/>
          <c:showSerName val="0"/>
          <c:showPercent val="0"/>
          <c:showBubbleSize val="0"/>
        </c:dLbls>
        <c:gapWidth val="65"/>
        <c:axId val="225786496"/>
        <c:axId val="225793536"/>
      </c:barChart>
      <c:catAx>
        <c:axId val="22578649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25793536"/>
        <c:crosses val="autoZero"/>
        <c:auto val="1"/>
        <c:lblAlgn val="ctr"/>
        <c:lblOffset val="100"/>
        <c:noMultiLvlLbl val="0"/>
      </c:catAx>
      <c:valAx>
        <c:axId val="22579353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2578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Recovery</a:t>
            </a:r>
            <a:r>
              <a:rPr lang="en-US" baseline="0"/>
              <a:t> Time</a:t>
            </a:r>
            <a:endParaRPr lang="en-US"/>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Sheet1!$U$43</c:f>
              <c:strCache>
                <c:ptCount val="1"/>
                <c:pt idx="0">
                  <c:v>Counts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055D-4FFF-B54D-A7E0E952E65F}"/>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055D-4FFF-B54D-A7E0E952E65F}"/>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055D-4FFF-B54D-A7E0E952E65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Sheet1!$T$44:$T$46</c:f>
              <c:strCache>
                <c:ptCount val="3"/>
                <c:pt idx="0">
                  <c:v>0 to 48 Hours </c:v>
                </c:pt>
                <c:pt idx="1">
                  <c:v>48 to 72 Hours</c:v>
                </c:pt>
                <c:pt idx="2">
                  <c:v>More Than 72 Hours</c:v>
                </c:pt>
              </c:strCache>
            </c:strRef>
          </c:cat>
          <c:val>
            <c:numRef>
              <c:f>Sheet1!$U$44:$U$46</c:f>
              <c:numCache>
                <c:formatCode>General</c:formatCode>
                <c:ptCount val="3"/>
                <c:pt idx="0">
                  <c:v>650</c:v>
                </c:pt>
                <c:pt idx="1">
                  <c:v>700</c:v>
                </c:pt>
                <c:pt idx="2">
                  <c:v>715</c:v>
                </c:pt>
              </c:numCache>
            </c:numRef>
          </c:val>
          <c:extLst>
            <c:ext xmlns:c16="http://schemas.microsoft.com/office/drawing/2014/chart" uri="{C3380CC4-5D6E-409C-BE32-E72D297353CC}">
              <c16:uniqueId val="{00000006-055D-4FFF-B54D-A7E0E952E65F}"/>
            </c:ext>
          </c:extLst>
        </c:ser>
        <c:dLbls>
          <c:dLblPos val="ctr"/>
          <c:showLegendKey val="0"/>
          <c:showVal val="0"/>
          <c:showCatName val="0"/>
          <c:showSerName val="0"/>
          <c:showPercent val="1"/>
          <c:showBubbleSize val="0"/>
          <c:showLeaderLines val="1"/>
        </c:dLbls>
      </c:pie3DChart>
      <c:spPr>
        <a:noFill/>
        <a:ln>
          <a:noFill/>
        </a:ln>
        <a:effectLst/>
      </c:spPr>
    </c:plotArea>
    <c:legend>
      <c:legendPos val="r"/>
      <c:legendEntry>
        <c:idx val="0"/>
        <c:txPr>
          <a:bodyPr rot="0" spcFirstLastPara="1" vertOverflow="ellipsis" vert="horz" wrap="square" anchor="ctr" anchorCtr="1"/>
          <a:lstStyle/>
          <a:p>
            <a:pPr>
              <a:defRPr sz="900" b="0" i="0" u="none" strike="noStrike" kern="1200" baseline="0">
                <a:solidFill>
                  <a:schemeClr val="dk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Entry>
      <c:legendEntry>
        <c:idx val="1"/>
        <c:txPr>
          <a:bodyPr rot="0" spcFirstLastPara="1" vertOverflow="ellipsis" vert="horz" wrap="square" anchor="ctr" anchorCtr="1"/>
          <a:lstStyle/>
          <a:p>
            <a:pPr>
              <a:defRPr lang="en-US" sz="900" b="0" i="0" u="none" strike="noStrike" kern="1200" baseline="0">
                <a:solidFill>
                  <a:schemeClr val="dk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Entry>
      <c:legendEntry>
        <c:idx val="2"/>
        <c:txPr>
          <a:bodyPr rot="0" spcFirstLastPara="1" vertOverflow="ellipsis" vert="horz" wrap="square" anchor="ctr" anchorCtr="1"/>
          <a:lstStyle/>
          <a:p>
            <a:pPr>
              <a:defRPr lang="en-US" sz="900" b="0" i="0" u="none" strike="noStrike" kern="1200" baseline="0">
                <a:solidFill>
                  <a:schemeClr val="dk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Entry>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Model Comparison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Sheet1!$U$164</c:f>
              <c:strCache>
                <c:ptCount val="1"/>
                <c:pt idx="0">
                  <c:v>Accuracy</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Sheet1!$T$165:$T$168</c:f>
              <c:strCache>
                <c:ptCount val="4"/>
                <c:pt idx="0">
                  <c:v>Random Forest</c:v>
                </c:pt>
                <c:pt idx="1">
                  <c:v>Ada boost</c:v>
                </c:pt>
                <c:pt idx="2">
                  <c:v>Decision Tree</c:v>
                </c:pt>
                <c:pt idx="3">
                  <c:v>Gradient Boosting</c:v>
                </c:pt>
              </c:strCache>
            </c:strRef>
          </c:cat>
          <c:val>
            <c:numRef>
              <c:f>Sheet1!$U$165:$U$168</c:f>
              <c:numCache>
                <c:formatCode>0%</c:formatCode>
                <c:ptCount val="4"/>
                <c:pt idx="0">
                  <c:v>0.85</c:v>
                </c:pt>
                <c:pt idx="1">
                  <c:v>0.84</c:v>
                </c:pt>
                <c:pt idx="2">
                  <c:v>0.83</c:v>
                </c:pt>
                <c:pt idx="3">
                  <c:v>0.75</c:v>
                </c:pt>
              </c:numCache>
            </c:numRef>
          </c:val>
          <c:extLst>
            <c:ext xmlns:c16="http://schemas.microsoft.com/office/drawing/2014/chart" uri="{C3380CC4-5D6E-409C-BE32-E72D297353CC}">
              <c16:uniqueId val="{00000000-109B-4A10-AE07-589FC467CDDA}"/>
            </c:ext>
          </c:extLst>
        </c:ser>
        <c:ser>
          <c:idx val="1"/>
          <c:order val="1"/>
          <c:tx>
            <c:strRef>
              <c:f>Sheet1!$V$164</c:f>
              <c:strCache>
                <c:ptCount val="1"/>
                <c:pt idx="0">
                  <c:v>Precision</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Sheet1!$T$165:$T$168</c:f>
              <c:strCache>
                <c:ptCount val="4"/>
                <c:pt idx="0">
                  <c:v>Random Forest</c:v>
                </c:pt>
                <c:pt idx="1">
                  <c:v>Ada boost</c:v>
                </c:pt>
                <c:pt idx="2">
                  <c:v>Decision Tree</c:v>
                </c:pt>
                <c:pt idx="3">
                  <c:v>Gradient Boosting</c:v>
                </c:pt>
              </c:strCache>
            </c:strRef>
          </c:cat>
          <c:val>
            <c:numRef>
              <c:f>Sheet1!$V$165:$V$168</c:f>
              <c:numCache>
                <c:formatCode>0%</c:formatCode>
                <c:ptCount val="4"/>
                <c:pt idx="0">
                  <c:v>0.85</c:v>
                </c:pt>
                <c:pt idx="1">
                  <c:v>0.84</c:v>
                </c:pt>
                <c:pt idx="2">
                  <c:v>0.84</c:v>
                </c:pt>
                <c:pt idx="3">
                  <c:v>0.75</c:v>
                </c:pt>
              </c:numCache>
            </c:numRef>
          </c:val>
          <c:extLst>
            <c:ext xmlns:c16="http://schemas.microsoft.com/office/drawing/2014/chart" uri="{C3380CC4-5D6E-409C-BE32-E72D297353CC}">
              <c16:uniqueId val="{00000001-109B-4A10-AE07-589FC467CDDA}"/>
            </c:ext>
          </c:extLst>
        </c:ser>
        <c:ser>
          <c:idx val="2"/>
          <c:order val="2"/>
          <c:tx>
            <c:strRef>
              <c:f>Sheet1!$W$164</c:f>
              <c:strCache>
                <c:ptCount val="1"/>
                <c:pt idx="0">
                  <c:v>Recall</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Sheet1!$T$165:$T$168</c:f>
              <c:strCache>
                <c:ptCount val="4"/>
                <c:pt idx="0">
                  <c:v>Random Forest</c:v>
                </c:pt>
                <c:pt idx="1">
                  <c:v>Ada boost</c:v>
                </c:pt>
                <c:pt idx="2">
                  <c:v>Decision Tree</c:v>
                </c:pt>
                <c:pt idx="3">
                  <c:v>Gradient Boosting</c:v>
                </c:pt>
              </c:strCache>
            </c:strRef>
          </c:cat>
          <c:val>
            <c:numRef>
              <c:f>Sheet1!$W$165:$W$168</c:f>
              <c:numCache>
                <c:formatCode>0%</c:formatCode>
                <c:ptCount val="4"/>
                <c:pt idx="0">
                  <c:v>0.85</c:v>
                </c:pt>
                <c:pt idx="1">
                  <c:v>0.84</c:v>
                </c:pt>
                <c:pt idx="2">
                  <c:v>0.83</c:v>
                </c:pt>
                <c:pt idx="3">
                  <c:v>0.74</c:v>
                </c:pt>
              </c:numCache>
            </c:numRef>
          </c:val>
          <c:extLst>
            <c:ext xmlns:c16="http://schemas.microsoft.com/office/drawing/2014/chart" uri="{C3380CC4-5D6E-409C-BE32-E72D297353CC}">
              <c16:uniqueId val="{00000002-109B-4A10-AE07-589FC467CDDA}"/>
            </c:ext>
          </c:extLst>
        </c:ser>
        <c:ser>
          <c:idx val="3"/>
          <c:order val="3"/>
          <c:tx>
            <c:strRef>
              <c:f>Sheet1!$X$164</c:f>
              <c:strCache>
                <c:ptCount val="1"/>
                <c:pt idx="0">
                  <c:v>F1 score</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Sheet1!$T$165:$T$168</c:f>
              <c:strCache>
                <c:ptCount val="4"/>
                <c:pt idx="0">
                  <c:v>Random Forest</c:v>
                </c:pt>
                <c:pt idx="1">
                  <c:v>Ada boost</c:v>
                </c:pt>
                <c:pt idx="2">
                  <c:v>Decision Tree</c:v>
                </c:pt>
                <c:pt idx="3">
                  <c:v>Gradient Boosting</c:v>
                </c:pt>
              </c:strCache>
            </c:strRef>
          </c:cat>
          <c:val>
            <c:numRef>
              <c:f>Sheet1!$X$165:$X$168</c:f>
              <c:numCache>
                <c:formatCode>0%</c:formatCode>
                <c:ptCount val="4"/>
                <c:pt idx="0">
                  <c:v>0.85</c:v>
                </c:pt>
                <c:pt idx="1">
                  <c:v>0.84</c:v>
                </c:pt>
                <c:pt idx="2">
                  <c:v>0.83</c:v>
                </c:pt>
                <c:pt idx="3">
                  <c:v>0.74</c:v>
                </c:pt>
              </c:numCache>
            </c:numRef>
          </c:val>
          <c:extLst>
            <c:ext xmlns:c16="http://schemas.microsoft.com/office/drawing/2014/chart" uri="{C3380CC4-5D6E-409C-BE32-E72D297353CC}">
              <c16:uniqueId val="{00000003-109B-4A10-AE07-589FC467CDDA}"/>
            </c:ext>
          </c:extLst>
        </c:ser>
        <c:dLbls>
          <c:dLblPos val="inEnd"/>
          <c:showLegendKey val="0"/>
          <c:showVal val="1"/>
          <c:showCatName val="0"/>
          <c:showSerName val="0"/>
          <c:showPercent val="0"/>
          <c:showBubbleSize val="0"/>
        </c:dLbls>
        <c:gapWidth val="65"/>
        <c:axId val="778548927"/>
        <c:axId val="778560927"/>
      </c:barChart>
      <c:catAx>
        <c:axId val="77854892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78560927"/>
        <c:crosses val="autoZero"/>
        <c:auto val="1"/>
        <c:lblAlgn val="ctr"/>
        <c:lblOffset val="100"/>
        <c:noMultiLvlLbl val="0"/>
      </c:catAx>
      <c:valAx>
        <c:axId val="77856092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778548927"/>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BB755-7B3C-458A-91EF-4809BAEE8107}" type="datetimeFigureOut">
              <a:rPr lang="en-IN" smtClean="0"/>
              <a:t>28-05-2024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D1F4F-2503-49DC-AFC7-8BF94845E5E2}" type="slidenum">
              <a:rPr lang="en-IN" smtClean="0"/>
              <a:t>‹#›</a:t>
            </a:fld>
            <a:endParaRPr lang="en-IN"/>
          </a:p>
        </p:txBody>
      </p:sp>
    </p:spTree>
    <p:extLst>
      <p:ext uri="{BB962C8B-B14F-4D97-AF65-F5344CB8AC3E}">
        <p14:creationId xmlns:p14="http://schemas.microsoft.com/office/powerpoint/2010/main" val="389817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2D1F4F-2503-49DC-AFC7-8BF94845E5E2}" type="slidenum">
              <a:rPr lang="en-IN" smtClean="0"/>
              <a:t>12</a:t>
            </a:fld>
            <a:endParaRPr lang="en-IN"/>
          </a:p>
        </p:txBody>
      </p:sp>
    </p:spTree>
    <p:extLst>
      <p:ext uri="{BB962C8B-B14F-4D97-AF65-F5344CB8AC3E}">
        <p14:creationId xmlns:p14="http://schemas.microsoft.com/office/powerpoint/2010/main" val="1641433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a:xfrm>
            <a:off x="3623733" y="6117336"/>
            <a:ext cx="3609438" cy="365125"/>
          </a:xfrm>
        </p:spPr>
        <p:txBody>
          <a:bodyPr/>
          <a:lstStyle/>
          <a:p>
            <a:endParaRPr lang="en-IN"/>
          </a:p>
        </p:txBody>
      </p:sp>
      <p:sp>
        <p:nvSpPr>
          <p:cNvPr id="6" name="Slide Number Placeholder 5"/>
          <p:cNvSpPr>
            <a:spLocks noGrp="1"/>
          </p:cNvSpPr>
          <p:nvPr>
            <p:ph type="sldNum" sz="quarter" idx="12"/>
          </p:nvPr>
        </p:nvSpPr>
        <p:spPr>
          <a:xfrm>
            <a:off x="8275320" y="6117336"/>
            <a:ext cx="411480" cy="365125"/>
          </a:xfrm>
        </p:spPr>
        <p:txBody>
          <a:bodyPr/>
          <a:lstStyle/>
          <a:p>
            <a:fld id="{F54CA184-703B-4375-88DD-31DD6A382720}" type="slidenum">
              <a:rPr lang="en-IN" smtClean="0"/>
              <a:t>‹#›</a:t>
            </a:fld>
            <a:endParaRPr lang="en-IN"/>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2729581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48C260-9937-4E91-8C94-2BCF5FF6F7A9}" type="datetimeFigureOut">
              <a:rPr lang="en-IN" smtClean="0"/>
              <a:t>28-05-2024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1869160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3264956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3072222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905428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4220087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2165248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4146690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16247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a:xfrm>
            <a:off x="1972647" y="6108173"/>
            <a:ext cx="5314517" cy="365125"/>
          </a:xfrm>
        </p:spPr>
        <p:txBody>
          <a:bodyPr/>
          <a:lstStyle/>
          <a:p>
            <a:endParaRPr lang="en-IN"/>
          </a:p>
        </p:txBody>
      </p:sp>
      <p:sp>
        <p:nvSpPr>
          <p:cNvPr id="6" name="Slide Number Placeholder 5"/>
          <p:cNvSpPr>
            <a:spLocks noGrp="1"/>
          </p:cNvSpPr>
          <p:nvPr>
            <p:ph type="sldNum" sz="quarter" idx="12"/>
          </p:nvPr>
        </p:nvSpPr>
        <p:spPr>
          <a:xfrm>
            <a:off x="8258967" y="6108173"/>
            <a:ext cx="427833" cy="365125"/>
          </a:xfrm>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1802758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48C260-9937-4E91-8C94-2BCF5FF6F7A9}" type="datetimeFigureOut">
              <a:rPr lang="en-IN" smtClean="0"/>
              <a:t>28-05-2024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8273317" y="6116070"/>
            <a:ext cx="413483" cy="365125"/>
          </a:xfrm>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1712677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48C260-9937-4E91-8C94-2BCF5FF6F7A9}" type="datetimeFigureOut">
              <a:rPr lang="en-IN" smtClean="0"/>
              <a:t>28-05-2024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244384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48C260-9937-4E91-8C94-2BCF5FF6F7A9}" type="datetimeFigureOut">
              <a:rPr lang="en-IN" smtClean="0"/>
              <a:t>28-05-2024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727458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48C260-9937-4E91-8C94-2BCF5FF6F7A9}" type="datetimeFigureOut">
              <a:rPr lang="en-IN" smtClean="0"/>
              <a:t>28-05-2024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1511405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48C260-9937-4E91-8C94-2BCF5FF6F7A9}" type="datetimeFigureOut">
              <a:rPr lang="en-IN" smtClean="0"/>
              <a:t>28-05-2024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148510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48C260-9937-4E91-8C94-2BCF5FF6F7A9}" type="datetimeFigureOut">
              <a:rPr lang="en-IN" smtClean="0"/>
              <a:t>28-05-2024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413886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48C260-9937-4E91-8C94-2BCF5FF6F7A9}" type="datetimeFigureOut">
              <a:rPr lang="en-IN" smtClean="0"/>
              <a:t>28-05-2024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54CA184-703B-4375-88DD-31DD6A382720}" type="slidenum">
              <a:rPr lang="en-IN" smtClean="0"/>
              <a:t>‹#›</a:t>
            </a:fld>
            <a:endParaRPr lang="en-IN"/>
          </a:p>
        </p:txBody>
      </p:sp>
    </p:spTree>
    <p:extLst>
      <p:ext uri="{BB962C8B-B14F-4D97-AF65-F5344CB8AC3E}">
        <p14:creationId xmlns:p14="http://schemas.microsoft.com/office/powerpoint/2010/main" val="1943591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48C260-9937-4E91-8C94-2BCF5FF6F7A9}" type="datetimeFigureOut">
              <a:rPr lang="en-IN" smtClean="0"/>
              <a:t>28-05-2024</a:t>
            </a:fld>
            <a:endParaRPr lang="en-IN"/>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4CA184-703B-4375-88DD-31DD6A382720}" type="slidenum">
              <a:rPr lang="en-IN" smtClean="0"/>
              <a:t>‹#›</a:t>
            </a:fld>
            <a:endParaRPr lang="en-IN"/>
          </a:p>
        </p:txBody>
      </p:sp>
    </p:spTree>
    <p:extLst>
      <p:ext uri="{BB962C8B-B14F-4D97-AF65-F5344CB8AC3E}">
        <p14:creationId xmlns:p14="http://schemas.microsoft.com/office/powerpoint/2010/main" val="101150630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441840"/>
            <a:ext cx="8383322" cy="1470025"/>
          </a:xfrm>
        </p:spPr>
        <p:txBody>
          <a:bodyPr>
            <a:normAutofit fontScale="90000"/>
          </a:bodyPr>
          <a:lstStyle/>
          <a:p>
            <a:pPr algn="ctr"/>
            <a:r>
              <a:rPr lang="en-US" dirty="0"/>
              <a:t> </a:t>
            </a:r>
            <a:br>
              <a:rPr lang="en-IN" dirty="0"/>
            </a:br>
            <a:r>
              <a:rPr lang="en-US" sz="3300" b="1" dirty="0">
                <a:ln w="0"/>
                <a:solidFill>
                  <a:srgbClr val="00206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PREDICTIVE AND PRESCRIPTIVE STATISTICAL MODELS FOR INVENTORY MANAGEMENT IN HEALTH CARE</a:t>
            </a:r>
            <a:br>
              <a:rPr lang="en-IN" sz="2700" b="1" dirty="0">
                <a:solidFill>
                  <a:srgbClr val="0070C0"/>
                </a:solidFill>
              </a:rPr>
            </a:br>
            <a:endParaRPr lang="en-IN" sz="2700" dirty="0">
              <a:solidFill>
                <a:srgbClr val="0070C0"/>
              </a:solidFill>
            </a:endParaRPr>
          </a:p>
        </p:txBody>
      </p:sp>
      <p:sp>
        <p:nvSpPr>
          <p:cNvPr id="5" name="Rectangle 3"/>
          <p:cNvSpPr>
            <a:spLocks noChangeArrowheads="1"/>
          </p:cNvSpPr>
          <p:nvPr/>
        </p:nvSpPr>
        <p:spPr bwMode="auto">
          <a:xfrm>
            <a:off x="0" y="461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9" name="Pentagon 8"/>
          <p:cNvSpPr/>
          <p:nvPr/>
        </p:nvSpPr>
        <p:spPr>
          <a:xfrm>
            <a:off x="107504" y="5234585"/>
            <a:ext cx="1584176" cy="360040"/>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TextBox 5"/>
          <p:cNvSpPr txBox="1"/>
          <p:nvPr/>
        </p:nvSpPr>
        <p:spPr>
          <a:xfrm>
            <a:off x="107504" y="5241225"/>
            <a:ext cx="4104456" cy="1477328"/>
          </a:xfrm>
          <a:prstGeom prst="rect">
            <a:avLst/>
          </a:prstGeom>
          <a:noFill/>
        </p:spPr>
        <p:txBody>
          <a:bodyPr wrap="square" rtlCol="0">
            <a:spAutoFit/>
          </a:bodyPr>
          <a:lstStyle/>
          <a:p>
            <a:pPr algn="just"/>
            <a:r>
              <a:rPr lang="en-US" b="1" dirty="0">
                <a:latin typeface="Times New Roman" pitchFamily="18" charset="0"/>
                <a:cs typeface="Times New Roman" pitchFamily="18" charset="0"/>
              </a:rPr>
              <a:t>Presented By:</a:t>
            </a:r>
          </a:p>
          <a:p>
            <a:pPr algn="just"/>
            <a:endParaRPr lang="en-US" dirty="0">
              <a:latin typeface="Times New Roman" pitchFamily="18" charset="0"/>
              <a:cs typeface="Times New Roman" pitchFamily="18" charset="0"/>
            </a:endParaRPr>
          </a:p>
          <a:p>
            <a:pPr algn="just"/>
            <a:r>
              <a:rPr lang="en-US" b="1" dirty="0" err="1">
                <a:latin typeface="Times New Roman" pitchFamily="18" charset="0"/>
                <a:cs typeface="Times New Roman" pitchFamily="18" charset="0"/>
              </a:rPr>
              <a:t>Mr</a:t>
            </a:r>
            <a:r>
              <a:rPr lang="en-US" b="1" dirty="0">
                <a:latin typeface="Times New Roman" pitchFamily="18" charset="0"/>
                <a:cs typeface="Times New Roman" pitchFamily="18" charset="0"/>
              </a:rPr>
              <a:t>: Kshirsagar Tushar Deepak (17029)</a:t>
            </a:r>
          </a:p>
          <a:p>
            <a:pPr algn="just"/>
            <a:r>
              <a:rPr lang="en-US" b="1" dirty="0" err="1">
                <a:latin typeface="Times New Roman" pitchFamily="18" charset="0"/>
                <a:cs typeface="Times New Roman" pitchFamily="18" charset="0"/>
              </a:rPr>
              <a:t>Mr</a:t>
            </a:r>
            <a:r>
              <a:rPr lang="en-US" b="1" dirty="0">
                <a:latin typeface="Times New Roman" pitchFamily="18" charset="0"/>
                <a:cs typeface="Times New Roman" pitchFamily="18" charset="0"/>
              </a:rPr>
              <a:t>: Gujar Hrishikesh Ankush (17027)</a:t>
            </a:r>
          </a:p>
          <a:p>
            <a:pPr algn="just"/>
            <a:r>
              <a:rPr lang="en-US" b="1" dirty="0" err="1">
                <a:latin typeface="Times New Roman" pitchFamily="18" charset="0"/>
                <a:cs typeface="Times New Roman" pitchFamily="18" charset="0"/>
              </a:rPr>
              <a:t>Mr</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Bhoite</a:t>
            </a:r>
            <a:r>
              <a:rPr lang="en-US" b="1" dirty="0">
                <a:latin typeface="Times New Roman" pitchFamily="18" charset="0"/>
                <a:cs typeface="Times New Roman" pitchFamily="18" charset="0"/>
              </a:rPr>
              <a:t> Nikhil Suryakant (17028)</a:t>
            </a:r>
            <a:endParaRPr lang="en-IN" b="1" dirty="0">
              <a:latin typeface="Times New Roman" pitchFamily="18" charset="0"/>
              <a:cs typeface="Times New Roman" pitchFamily="18" charset="0"/>
            </a:endParaRPr>
          </a:p>
        </p:txBody>
      </p:sp>
      <p:sp>
        <p:nvSpPr>
          <p:cNvPr id="12" name="Pentagon 11"/>
          <p:cNvSpPr/>
          <p:nvPr/>
        </p:nvSpPr>
        <p:spPr>
          <a:xfrm>
            <a:off x="6866510" y="5140628"/>
            <a:ext cx="1593922" cy="360040"/>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p:cNvSpPr txBox="1"/>
          <p:nvPr/>
        </p:nvSpPr>
        <p:spPr>
          <a:xfrm>
            <a:off x="6866510" y="5151735"/>
            <a:ext cx="2277490"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Guided By:</a:t>
            </a:r>
          </a:p>
          <a:p>
            <a:endParaRPr lang="en-US" dirty="0"/>
          </a:p>
          <a:p>
            <a:r>
              <a:rPr lang="en-US" b="1" dirty="0">
                <a:latin typeface="Times New Roman" panose="02020603050405020304" pitchFamily="18" charset="0"/>
                <a:cs typeface="Times New Roman" panose="02020603050405020304" pitchFamily="18" charset="0"/>
              </a:rPr>
              <a:t>Miss. </a:t>
            </a:r>
            <a:r>
              <a:rPr lang="en-US" b="1" dirty="0" err="1">
                <a:latin typeface="Times New Roman" panose="02020603050405020304" pitchFamily="18" charset="0"/>
                <a:cs typeface="Times New Roman" panose="02020603050405020304" pitchFamily="18" charset="0"/>
              </a:rPr>
              <a:t>N.A.Jagtap</a:t>
            </a:r>
            <a:endParaRPr lang="en-IN" b="1" dirty="0">
              <a:latin typeface="Times New Roman" panose="02020603050405020304" pitchFamily="18"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B49E55D0-358B-1E18-CB61-E61337EFFF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760" y="1844826"/>
            <a:ext cx="4896544" cy="29523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312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E8C94E-8979-87FC-5A3C-E7DD9D0AD2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3888432" cy="3888432"/>
          </a:xfrm>
          <a:prstGeom prst="rect">
            <a:avLst/>
          </a:prstGeom>
          <a:ln>
            <a:noFill/>
          </a:ln>
          <a:effectLst>
            <a:softEdge rad="112500"/>
          </a:effectLst>
        </p:spPr>
      </p:pic>
      <p:sp>
        <p:nvSpPr>
          <p:cNvPr id="5" name="TextBox 4">
            <a:extLst>
              <a:ext uri="{FF2B5EF4-FFF2-40B4-BE49-F238E27FC236}">
                <a16:creationId xmlns:a16="http://schemas.microsoft.com/office/drawing/2014/main" id="{95F78420-14DD-087B-A715-54275EA55887}"/>
              </a:ext>
            </a:extLst>
          </p:cNvPr>
          <p:cNvSpPr txBox="1"/>
          <p:nvPr/>
        </p:nvSpPr>
        <p:spPr>
          <a:xfrm>
            <a:off x="755576" y="988062"/>
            <a:ext cx="352839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WORD CLOUD FOR DISEASE</a:t>
            </a:r>
            <a:endParaRPr lang="en-IN"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814E3AE-E735-D1D7-444C-699786ECB4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9318" y="1628799"/>
            <a:ext cx="3888431" cy="3888431"/>
          </a:xfrm>
          <a:prstGeom prst="rect">
            <a:avLst/>
          </a:prstGeom>
          <a:ln>
            <a:noFill/>
          </a:ln>
          <a:effectLst>
            <a:softEdge rad="112500"/>
          </a:effectLst>
        </p:spPr>
      </p:pic>
      <p:sp>
        <p:nvSpPr>
          <p:cNvPr id="3" name="TextBox 2">
            <a:extLst>
              <a:ext uri="{FF2B5EF4-FFF2-40B4-BE49-F238E27FC236}">
                <a16:creationId xmlns:a16="http://schemas.microsoft.com/office/drawing/2014/main" id="{4529183B-1ABA-3D30-E7B8-393350EF83A3}"/>
              </a:ext>
            </a:extLst>
          </p:cNvPr>
          <p:cNvSpPr txBox="1"/>
          <p:nvPr/>
        </p:nvSpPr>
        <p:spPr>
          <a:xfrm>
            <a:off x="4283967" y="988062"/>
            <a:ext cx="486003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WORD CLOUD FOR TYPE OF MEDICINES</a:t>
            </a:r>
            <a:endParaRPr lang="en-IN" dirty="0"/>
          </a:p>
        </p:txBody>
      </p:sp>
    </p:spTree>
    <p:extLst>
      <p:ext uri="{BB962C8B-B14F-4D97-AF65-F5344CB8AC3E}">
        <p14:creationId xmlns:p14="http://schemas.microsoft.com/office/powerpoint/2010/main" val="200018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148D35-5DDB-75F1-9AC1-9623A8B2EAA6}"/>
              </a:ext>
            </a:extLst>
          </p:cNvPr>
          <p:cNvSpPr txBox="1"/>
          <p:nvPr/>
        </p:nvSpPr>
        <p:spPr>
          <a:xfrm>
            <a:off x="3419872" y="404664"/>
            <a:ext cx="2952328" cy="369332"/>
          </a:xfrm>
          <a:prstGeom prst="rect">
            <a:avLst/>
          </a:prstGeom>
          <a:noFill/>
        </p:spPr>
        <p:txBody>
          <a:bodyPr wrap="square">
            <a:spAutoFit/>
          </a:bodyPr>
          <a:lstStyle/>
          <a:p>
            <a:r>
              <a:rPr lang="en-US" b="1" dirty="0">
                <a:effectLst/>
                <a:latin typeface="Times New Roman" panose="02020603050405020304" pitchFamily="18" charset="0"/>
                <a:ea typeface="Calibri" panose="020F0502020204030204" pitchFamily="34" charset="0"/>
              </a:rPr>
              <a:t>CORRELATION PLOT</a:t>
            </a:r>
            <a:r>
              <a:rPr lang="en-US" b="1" dirty="0">
                <a:solidFill>
                  <a:srgbClr val="202124"/>
                </a:solidFill>
                <a:effectLst/>
                <a:latin typeface="Times New Roman" panose="02020603050405020304" pitchFamily="18" charset="0"/>
                <a:ea typeface="Times New Roman" panose="02020603050405020304" pitchFamily="18" charset="0"/>
              </a:rPr>
              <a:t> </a:t>
            </a:r>
            <a:endParaRPr lang="en-IN" dirty="0"/>
          </a:p>
        </p:txBody>
      </p:sp>
      <p:pic>
        <p:nvPicPr>
          <p:cNvPr id="7" name="Picture 6">
            <a:extLst>
              <a:ext uri="{FF2B5EF4-FFF2-40B4-BE49-F238E27FC236}">
                <a16:creationId xmlns:a16="http://schemas.microsoft.com/office/drawing/2014/main" id="{81127FC8-B9B5-856C-A534-2E24EF66EC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404664"/>
            <a:ext cx="6336704" cy="5382409"/>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Tree>
    <p:extLst>
      <p:ext uri="{BB962C8B-B14F-4D97-AF65-F5344CB8AC3E}">
        <p14:creationId xmlns:p14="http://schemas.microsoft.com/office/powerpoint/2010/main" val="3563382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1BE6DE-F91C-CDD9-C9AD-ADAB8A3FD0B5}"/>
              </a:ext>
            </a:extLst>
          </p:cNvPr>
          <p:cNvSpPr txBox="1"/>
          <p:nvPr/>
        </p:nvSpPr>
        <p:spPr>
          <a:xfrm>
            <a:off x="1889956" y="116632"/>
            <a:ext cx="5346340" cy="558486"/>
          </a:xfrm>
          <a:prstGeom prst="rect">
            <a:avLst/>
          </a:prstGeom>
          <a:noFill/>
        </p:spPr>
        <p:txBody>
          <a:bodyPr wrap="square">
            <a:spAutoFit/>
          </a:bodyPr>
          <a:lstStyle/>
          <a:p>
            <a:pPr lvl="0" algn="ctr">
              <a:lnSpc>
                <a:spcPct val="106000"/>
              </a:lnSpc>
              <a:spcAft>
                <a:spcPts val="800"/>
              </a:spcAft>
              <a:buClr>
                <a:srgbClr val="202124"/>
              </a:buClr>
              <a:buSzPts val="1400"/>
            </a:pPr>
            <a:r>
              <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 </a:t>
            </a:r>
            <a:r>
              <a:rPr lang="en-US"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Times New Roman" panose="02020603050405020304" pitchFamily="18" charset="0"/>
                <a:cs typeface="Mangal" panose="02040503050203030202" pitchFamily="18" charset="0"/>
              </a:rPr>
              <a:t>Diagnostic Statistical Model</a:t>
            </a:r>
            <a:endParaRPr lang="en-IN" sz="3000" b="1" dirty="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12" name="TextBox 11">
            <a:extLst>
              <a:ext uri="{FF2B5EF4-FFF2-40B4-BE49-F238E27FC236}">
                <a16:creationId xmlns:a16="http://schemas.microsoft.com/office/drawing/2014/main" id="{72D991F1-D344-07F5-E334-AE9B04D43C04}"/>
              </a:ext>
            </a:extLst>
          </p:cNvPr>
          <p:cNvSpPr txBox="1"/>
          <p:nvPr/>
        </p:nvSpPr>
        <p:spPr>
          <a:xfrm>
            <a:off x="755576" y="3179081"/>
            <a:ext cx="7992888" cy="304698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The above data consist of some important features and their description is explained below:</a:t>
            </a:r>
          </a:p>
          <a:p>
            <a:pPr algn="just" defTabSz="914400" eaLnBrk="0" fontAlgn="base" hangingPunct="0">
              <a:spcBef>
                <a:spcPct val="0"/>
              </a:spcBef>
              <a:spcAft>
                <a:spcPct val="0"/>
              </a:spcAft>
            </a:pPr>
            <a:r>
              <a:rPr lang="en-US" sz="16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Age: </a:t>
            </a:r>
            <a:r>
              <a:rPr lang="en-US"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The complete age of patient in years.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Gender: </a:t>
            </a:r>
            <a:r>
              <a:rPr kumimoji="0" lang="en-US" altLang="en-US" sz="160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feature, there are two classes on the basis of whether the patient is Male or Female.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Female: - “0”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Male: - “1”</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6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Blood Pressure:</a:t>
            </a:r>
            <a:r>
              <a:rPr lang="en-US"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Blood pressure is the measurement of the pressure or force of blood inside your arteries. Each time your heart beats, it pumps blood into arteries that carry blood throughout your body. This happens 60 to 100 times a minute, 24 hours a day. Arteries deliver oxygen and nutrients to your whole body so it can function.</a:t>
            </a:r>
            <a:endParaRPr kumimoji="0" lang="en-US" altLang="en-US" sz="160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CB1B468-E899-9C47-D9B1-4E0AAA828A6D}"/>
              </a:ext>
            </a:extLst>
          </p:cNvPr>
          <p:cNvPicPr>
            <a:picLocks noChangeAspect="1"/>
          </p:cNvPicPr>
          <p:nvPr/>
        </p:nvPicPr>
        <p:blipFill>
          <a:blip r:embed="rId3"/>
          <a:stretch>
            <a:fillRect/>
          </a:stretch>
        </p:blipFill>
        <p:spPr>
          <a:xfrm>
            <a:off x="827584" y="764704"/>
            <a:ext cx="7848871" cy="223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1276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247235-E35A-17E1-1547-4ED363322DC0}"/>
              </a:ext>
            </a:extLst>
          </p:cNvPr>
          <p:cNvSpPr txBox="1"/>
          <p:nvPr/>
        </p:nvSpPr>
        <p:spPr>
          <a:xfrm>
            <a:off x="755576" y="620688"/>
            <a:ext cx="7992888" cy="5570756"/>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algn="just">
              <a:lnSpc>
                <a:spcPct val="115000"/>
              </a:lnSpc>
              <a:spcAft>
                <a:spcPts val="800"/>
              </a:spcAft>
            </a:pPr>
            <a:r>
              <a:rPr lang="en-US" sz="16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Hemoglobin:</a:t>
            </a:r>
            <a:r>
              <a:rPr lang="en-US"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Hemoglobin (Hb) is the protein contained in red blood cells that is responsible for delivery of oxygen to the tissues. To ensure adequate tissue oxygenation, a sufficient hemoglobin level must be maintained. The amount of hemoglobin in whole blood is expressed in grams per deciliter (g/dl). The normal Hb level for males is 14 to 18 g/dl; that for females is 12 to 16 g/dl. </a:t>
            </a:r>
            <a:r>
              <a:rPr lang="en-US"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Old Peak: ST depression induced by exercise relative to rest.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6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Blood Glucose:</a:t>
            </a:r>
            <a:r>
              <a:rPr lang="en-US" sz="1600" dirty="0">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Blood glucose, or blood sugar, is the main sugar found in your blood. It is your body's primary source of energy. It comes from the food you eat. Your body breaks down most of that food into glucose and releases it into your bloodstream. When your blood glucose goes up, it signals your pancreas to release insulin. Insulin is a hormone that helps the glucose gets into your cells to be used for energy.</a:t>
            </a:r>
          </a:p>
          <a:p>
            <a:pPr algn="just"/>
            <a:endParaRPr lang="en-US" sz="16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16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Sugar Level</a:t>
            </a:r>
            <a:r>
              <a:rPr lang="en-US" sz="16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In this feature, there are four classes on the basis of sugar level of patient.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16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High: - “0”</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16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Low: - “1”</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16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Normal: - “2”</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16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Prediabetic: - “3”</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1874611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247235-E35A-17E1-1547-4ED363322DC0}"/>
              </a:ext>
            </a:extLst>
          </p:cNvPr>
          <p:cNvSpPr txBox="1"/>
          <p:nvPr/>
        </p:nvSpPr>
        <p:spPr>
          <a:xfrm>
            <a:off x="755576" y="620688"/>
            <a:ext cx="8136904" cy="56959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algn="just">
              <a:lnSpc>
                <a:spcPct val="115000"/>
              </a:lnSpc>
              <a:spcAft>
                <a:spcPts val="800"/>
              </a:spcAft>
            </a:pPr>
            <a:r>
              <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Arthritis:</a:t>
            </a:r>
            <a:r>
              <a:rPr lang="en-US" sz="1800"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 Arthritis means joint inflammation. Arthritis is a medical condition in which the patient feels swelling and pain in their joints. Among adults aged 18 to 44. 7.1% ever reported having diagnosed with arthritis, and adults aged 45 to 64 29% reported having diagnosed with arthritis.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800"/>
              </a:spcAft>
            </a:pPr>
            <a:r>
              <a:rPr lang="en-US" b="1" dirty="0">
                <a:solidFill>
                  <a:srgbClr val="202124"/>
                </a:solidFill>
                <a:latin typeface="Times New Roman" panose="02020603050405020304" pitchFamily="18" charset="0"/>
                <a:ea typeface="Times New Roman" panose="02020603050405020304" pitchFamily="18" charset="0"/>
                <a:cs typeface="Mangal" panose="02040503050203030202" pitchFamily="18" charset="0"/>
              </a:rPr>
              <a:t>No</a:t>
            </a:r>
            <a:r>
              <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 - “0”</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800"/>
              </a:spcAft>
            </a:pPr>
            <a:r>
              <a:rPr lang="en-US" b="1" dirty="0">
                <a:solidFill>
                  <a:srgbClr val="202124"/>
                </a:solidFill>
                <a:latin typeface="Times New Roman" panose="02020603050405020304" pitchFamily="18" charset="0"/>
                <a:ea typeface="Times New Roman" panose="02020603050405020304" pitchFamily="18" charset="0"/>
                <a:cs typeface="Mangal" panose="02040503050203030202" pitchFamily="18" charset="0"/>
              </a:rPr>
              <a:t>Yes</a:t>
            </a:r>
            <a:r>
              <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 - “1”</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800"/>
              </a:spcAft>
            </a:pPr>
            <a:r>
              <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Breathing Problem</a:t>
            </a:r>
            <a:r>
              <a:rPr lang="en-US" sz="1800"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 In this feature, we have taken two classes on the basis of patient having breathing problem or not.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15000"/>
              </a:lnSpc>
              <a:spcAft>
                <a:spcPts val="800"/>
              </a:spcAft>
            </a:pPr>
            <a:r>
              <a:rPr lang="en-US" b="1" dirty="0">
                <a:solidFill>
                  <a:srgbClr val="202124"/>
                </a:solidFill>
                <a:latin typeface="Times New Roman" panose="02020603050405020304" pitchFamily="18" charset="0"/>
                <a:ea typeface="Times New Roman" panose="02020603050405020304" pitchFamily="18" charset="0"/>
                <a:cs typeface="Mangal" panose="02040503050203030202" pitchFamily="18" charset="0"/>
              </a:rPr>
              <a:t>No</a:t>
            </a:r>
            <a:r>
              <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 - “0”</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b="1" dirty="0">
                <a:solidFill>
                  <a:srgbClr val="202124"/>
                </a:solidFill>
                <a:latin typeface="Times New Roman" panose="02020603050405020304" pitchFamily="18" charset="0"/>
                <a:ea typeface="Times New Roman" panose="02020603050405020304" pitchFamily="18" charset="0"/>
                <a:cs typeface="Mangal" panose="02040503050203030202" pitchFamily="18" charset="0"/>
              </a:rPr>
              <a:t>Yes</a:t>
            </a:r>
            <a:r>
              <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 - “1”</a:t>
            </a:r>
            <a:r>
              <a:rPr kumimoji="0" lang="en-US" altLang="en-US" sz="18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800"/>
              </a:spcAft>
            </a:pPr>
            <a:r>
              <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Type of Disease: </a:t>
            </a:r>
            <a:r>
              <a:rPr lang="en-US" sz="1800"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In this data, there are total 10 different types of disease. </a:t>
            </a:r>
            <a:r>
              <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rPr>
              <a:t>Epidemic Disease, Bacterial Infection, Kidney Disease, Neurological Disorder, Long Term Disease, Communicable Disease, Respiratory Disease, Abdominal Disease, Heart Disease, and Viral Disease.</a:t>
            </a:r>
          </a:p>
        </p:txBody>
      </p:sp>
    </p:spTree>
    <p:extLst>
      <p:ext uri="{BB962C8B-B14F-4D97-AF65-F5344CB8AC3E}">
        <p14:creationId xmlns:p14="http://schemas.microsoft.com/office/powerpoint/2010/main" val="3851555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247235-E35A-17E1-1547-4ED363322DC0}"/>
              </a:ext>
            </a:extLst>
          </p:cNvPr>
          <p:cNvSpPr txBox="1"/>
          <p:nvPr/>
        </p:nvSpPr>
        <p:spPr>
          <a:xfrm>
            <a:off x="827584" y="548680"/>
            <a:ext cx="7920880" cy="592534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Type of Medicines: </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data consist of total 41 various types of Medicines. </a:t>
            </a:r>
            <a:r>
              <a:rPr lang="en-US" alt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Antibiotic, Anti-inflammatory, Proton Pump Inhibitor, Antispasmodic, Acid reflux, Antacid, Antiemetic, Anxiolytic, Pain Reliever, Antibacterial, Drop, Syrup, Antiphrastic, Liquid, Nutritional Supplements, Antiepileptic, Anticoagulant, Corticosteroids, Vasodilators, Antipyretics, Vitamin Booster, Angiotensin receptor blocker, Bronchodilators, Antiplatelet, Antifibrinolytics, Beta Blockers, ACE Inhibitors, Antidiabetics, Beta Agonists, Antico, Steroid, Bipyridine Inotropic, Antiviral, Insulin,  Glycogenolytic Agent, Antidiuretic, Antagonist, Antipsychotic, Gall Stone Dissolution Agents, and Anticholinergics.</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Locality: </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 this feature, there are two classes on the basis of patient’s residence.</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Rural: - “0”</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Urban: - “1”</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Recovery Time of patient:</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target feature consists of, in how much time a patient </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will recover, </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this feature there are three classes of recovery time.</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 to 48 Hours: - “0”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48 to 72 Hours: - “1”</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More than 72 Hours: - “2” </a:t>
            </a:r>
            <a:endParaRPr kumimoji="0" lang="en-US" altLang="en-US" sz="1800" b="1" i="0" u="none" strike="noStrike" cap="none" normalizeH="0" baseline="0" dirty="0">
              <a:ln>
                <a:noFill/>
              </a:ln>
              <a:solidFill>
                <a:schemeClr val="tx1"/>
              </a:solidFill>
              <a:effectLst/>
            </a:endParaRPr>
          </a:p>
          <a:p>
            <a:pPr algn="just">
              <a:lnSpc>
                <a:spcPct val="115000"/>
              </a:lnSpc>
              <a:spcAft>
                <a:spcPts val="800"/>
              </a:spcAft>
            </a:pPr>
            <a:endParaRPr lang="en-US" sz="1800" b="1" dirty="0">
              <a:solidFill>
                <a:srgbClr val="202124"/>
              </a:solidFill>
              <a:effectLst/>
              <a:latin typeface="Times New Roman" panose="02020603050405020304" pitchFamily="18"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3747563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CBC7-8068-BF59-2BA9-F5EAC3D5653C}"/>
              </a:ext>
            </a:extLst>
          </p:cNvPr>
          <p:cNvSpPr>
            <a:spLocks noGrp="1"/>
          </p:cNvSpPr>
          <p:nvPr>
            <p:ph type="title"/>
          </p:nvPr>
        </p:nvSpPr>
        <p:spPr>
          <a:xfrm>
            <a:off x="719666" y="188640"/>
            <a:ext cx="7704667" cy="1405136"/>
          </a:xfrm>
        </p:spPr>
        <p:txBody>
          <a:bodyPr>
            <a:normAutofit/>
          </a:bodyPr>
          <a:lstStyle/>
          <a:p>
            <a:r>
              <a:rPr lang="en-US"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CHI-SQUARED TEST FOR DEPENDENCY AND INDEPENDENCY OF FEATURES </a:t>
            </a:r>
            <a:endParaRPr lang="en-IN"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7" name="Table 7">
            <a:extLst>
              <a:ext uri="{FF2B5EF4-FFF2-40B4-BE49-F238E27FC236}">
                <a16:creationId xmlns:a16="http://schemas.microsoft.com/office/drawing/2014/main" id="{5ACA5876-0B90-74F8-0CC9-B8D69D851F89}"/>
              </a:ext>
            </a:extLst>
          </p:cNvPr>
          <p:cNvGraphicFramePr>
            <a:graphicFrameLocks noGrp="1"/>
          </p:cNvGraphicFramePr>
          <p:nvPr>
            <p:extLst>
              <p:ext uri="{D42A27DB-BD31-4B8C-83A1-F6EECF244321}">
                <p14:modId xmlns:p14="http://schemas.microsoft.com/office/powerpoint/2010/main" val="785401905"/>
              </p:ext>
            </p:extLst>
          </p:nvPr>
        </p:nvGraphicFramePr>
        <p:xfrm>
          <a:off x="1259632" y="2132856"/>
          <a:ext cx="6552728" cy="2454384"/>
        </p:xfrm>
        <a:graphic>
          <a:graphicData uri="http://schemas.openxmlformats.org/drawingml/2006/table">
            <a:tbl>
              <a:tblPr firstRow="1" bandRow="1">
                <a:tableStyleId>{7DF18680-E054-41AD-8BC1-D1AEF772440D}</a:tableStyleId>
              </a:tblPr>
              <a:tblGrid>
                <a:gridCol w="3918126">
                  <a:extLst>
                    <a:ext uri="{9D8B030D-6E8A-4147-A177-3AD203B41FA5}">
                      <a16:colId xmlns:a16="http://schemas.microsoft.com/office/drawing/2014/main" val="1996468424"/>
                    </a:ext>
                  </a:extLst>
                </a:gridCol>
                <a:gridCol w="2634602">
                  <a:extLst>
                    <a:ext uri="{9D8B030D-6E8A-4147-A177-3AD203B41FA5}">
                      <a16:colId xmlns:a16="http://schemas.microsoft.com/office/drawing/2014/main" val="4122075391"/>
                    </a:ext>
                  </a:extLst>
                </a:gridCol>
              </a:tblGrid>
              <a:tr h="410000">
                <a:tc>
                  <a:txBody>
                    <a:bodyPr/>
                    <a:lstStyle/>
                    <a:p>
                      <a:pPr algn="ctr"/>
                      <a:r>
                        <a:rPr lang="en-US" dirty="0"/>
                        <a:t>FEATURES </a:t>
                      </a:r>
                      <a:endParaRPr lang="en-IN" dirty="0"/>
                    </a:p>
                  </a:txBody>
                  <a:tcPr/>
                </a:tc>
                <a:tc>
                  <a:txBody>
                    <a:bodyPr/>
                    <a:lstStyle/>
                    <a:p>
                      <a:pPr algn="ctr"/>
                      <a:r>
                        <a:rPr lang="en-US" dirty="0"/>
                        <a:t>Result</a:t>
                      </a:r>
                      <a:endParaRPr lang="en-IN" dirty="0"/>
                    </a:p>
                  </a:txBody>
                  <a:tcPr/>
                </a:tc>
                <a:extLst>
                  <a:ext uri="{0D108BD9-81ED-4DB2-BD59-A6C34878D82A}">
                    <a16:rowId xmlns:a16="http://schemas.microsoft.com/office/drawing/2014/main" val="4242862230"/>
                  </a:ext>
                </a:extLst>
              </a:tr>
              <a:tr h="410000">
                <a:tc>
                  <a:txBody>
                    <a:bodyPr/>
                    <a:lstStyle/>
                    <a:p>
                      <a:r>
                        <a:rPr lang="en-US" dirty="0"/>
                        <a:t>Recovery Time and Age Group</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Independent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6068547"/>
                  </a:ext>
                </a:extLst>
              </a:tr>
              <a:tr h="410000">
                <a:tc>
                  <a:txBody>
                    <a:bodyPr/>
                    <a:lstStyle/>
                    <a:p>
                      <a:r>
                        <a:rPr lang="en-US" dirty="0"/>
                        <a:t>Recovery Time and Gender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Independent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87510800"/>
                  </a:ext>
                </a:extLst>
              </a:tr>
              <a:tr h="4100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Recovery Time and Sugar Level</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t>Dependent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67829396"/>
                  </a:ext>
                </a:extLst>
              </a:tr>
              <a:tr h="404384">
                <a:tc>
                  <a:txBody>
                    <a:bodyPr/>
                    <a:lstStyle/>
                    <a:p>
                      <a:r>
                        <a:rPr lang="en-US" dirty="0"/>
                        <a:t>Recovery Time and Breathing Problem</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Independent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60782165"/>
                  </a:ext>
                </a:extLst>
              </a:tr>
              <a:tr h="410000">
                <a:tc>
                  <a:txBody>
                    <a:bodyPr/>
                    <a:lstStyle/>
                    <a:p>
                      <a:r>
                        <a:rPr lang="en-US" dirty="0"/>
                        <a:t>Recovery Time and Type of Disease</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Dependent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6832959"/>
                  </a:ext>
                </a:extLst>
              </a:tr>
            </a:tbl>
          </a:graphicData>
        </a:graphic>
      </p:graphicFrame>
    </p:spTree>
    <p:extLst>
      <p:ext uri="{BB962C8B-B14F-4D97-AF65-F5344CB8AC3E}">
        <p14:creationId xmlns:p14="http://schemas.microsoft.com/office/powerpoint/2010/main" val="2346740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9E6F0-A2CF-B85D-D06E-034087C7EC30}"/>
              </a:ext>
            </a:extLst>
          </p:cNvPr>
          <p:cNvSpPr>
            <a:spLocks noGrp="1"/>
          </p:cNvSpPr>
          <p:nvPr>
            <p:ph type="title"/>
          </p:nvPr>
        </p:nvSpPr>
        <p:spPr>
          <a:xfrm>
            <a:off x="1516926" y="34220"/>
            <a:ext cx="6110147" cy="883567"/>
          </a:xfrm>
        </p:spPr>
        <p:txBody>
          <a:bodyPr>
            <a:normAutofit/>
          </a:bodyPr>
          <a:lstStyle/>
          <a:p>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MODEL BUILDING </a:t>
            </a:r>
            <a:endParaRPr lang="en-IN"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9E9B290E-EBA8-D38C-5DFC-BC16A251425D}"/>
              </a:ext>
            </a:extLst>
          </p:cNvPr>
          <p:cNvSpPr/>
          <p:nvPr/>
        </p:nvSpPr>
        <p:spPr>
          <a:xfrm>
            <a:off x="3707904" y="1124744"/>
            <a:ext cx="1872208" cy="64807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Data</a:t>
            </a:r>
            <a:endParaRPr lang="en-IN"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9E12C3CB-F20D-E0DA-9F74-9A69FE072982}"/>
              </a:ext>
            </a:extLst>
          </p:cNvPr>
          <p:cNvCxnSpPr>
            <a:stCxn id="4" idx="4"/>
          </p:cNvCxnSpPr>
          <p:nvPr/>
        </p:nvCxnSpPr>
        <p:spPr>
          <a:xfrm>
            <a:off x="4644008" y="1772816"/>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286B9E-0FBD-FB17-A470-7AD5054F736D}"/>
              </a:ext>
            </a:extLst>
          </p:cNvPr>
          <p:cNvCxnSpPr/>
          <p:nvPr/>
        </p:nvCxnSpPr>
        <p:spPr>
          <a:xfrm flipH="1">
            <a:off x="1835696" y="1988840"/>
            <a:ext cx="28083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E0D871-6091-5846-21F9-94ECC58DCD29}"/>
              </a:ext>
            </a:extLst>
          </p:cNvPr>
          <p:cNvCxnSpPr/>
          <p:nvPr/>
        </p:nvCxnSpPr>
        <p:spPr>
          <a:xfrm flipH="1">
            <a:off x="4572000" y="1988840"/>
            <a:ext cx="28083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AA08FE-CCD5-E774-A8F3-632C1FAF26DC}"/>
              </a:ext>
            </a:extLst>
          </p:cNvPr>
          <p:cNvCxnSpPr/>
          <p:nvPr/>
        </p:nvCxnSpPr>
        <p:spPr>
          <a:xfrm>
            <a:off x="1835696" y="1988840"/>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4E3541F-A13A-A698-2C41-17A0282DC50E}"/>
              </a:ext>
            </a:extLst>
          </p:cNvPr>
          <p:cNvCxnSpPr/>
          <p:nvPr/>
        </p:nvCxnSpPr>
        <p:spPr>
          <a:xfrm>
            <a:off x="7380312" y="1988840"/>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A93477C-E5D0-D559-3823-21E5651441E7}"/>
              </a:ext>
            </a:extLst>
          </p:cNvPr>
          <p:cNvSpPr/>
          <p:nvPr/>
        </p:nvSpPr>
        <p:spPr>
          <a:xfrm>
            <a:off x="899591" y="2276871"/>
            <a:ext cx="2232247" cy="72006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Training Data</a:t>
            </a:r>
          </a:p>
          <a:p>
            <a:pPr algn="ctr"/>
            <a:r>
              <a:rPr lang="en-US" dirty="0">
                <a:latin typeface="Times New Roman" panose="02020603050405020304" pitchFamily="18" charset="0"/>
                <a:cs typeface="Times New Roman" panose="02020603050405020304" pitchFamily="18" charset="0"/>
              </a:rPr>
              <a:t>80%</a:t>
            </a:r>
            <a:endParaRPr lang="en-IN" dirty="0">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79BA0A81-230F-7DB3-3AAB-1FC033F12221}"/>
              </a:ext>
            </a:extLst>
          </p:cNvPr>
          <p:cNvSpPr/>
          <p:nvPr/>
        </p:nvSpPr>
        <p:spPr>
          <a:xfrm>
            <a:off x="6264188" y="2276870"/>
            <a:ext cx="2232247" cy="72006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Testing Data</a:t>
            </a:r>
          </a:p>
          <a:p>
            <a:pPr algn="ctr"/>
            <a:r>
              <a:rPr lang="en-US" dirty="0">
                <a:latin typeface="Times New Roman" panose="02020603050405020304" pitchFamily="18" charset="0"/>
                <a:cs typeface="Times New Roman" panose="02020603050405020304" pitchFamily="18" charset="0"/>
              </a:rPr>
              <a:t>20%</a:t>
            </a:r>
            <a:endParaRPr lang="en-IN" dirty="0">
              <a:latin typeface="Times New Roman" panose="02020603050405020304" pitchFamily="18" charset="0"/>
              <a:cs typeface="Times New Roman" panose="02020603050405020304" pitchFamily="18" charset="0"/>
            </a:endParaRPr>
          </a:p>
        </p:txBody>
      </p:sp>
      <p:sp>
        <p:nvSpPr>
          <p:cNvPr id="17" name="Title 1">
            <a:extLst>
              <a:ext uri="{FF2B5EF4-FFF2-40B4-BE49-F238E27FC236}">
                <a16:creationId xmlns:a16="http://schemas.microsoft.com/office/drawing/2014/main" id="{0CE02090-B903-165A-FD6E-045547DE535F}"/>
              </a:ext>
            </a:extLst>
          </p:cNvPr>
          <p:cNvSpPr txBox="1">
            <a:spLocks/>
          </p:cNvSpPr>
          <p:nvPr/>
        </p:nvSpPr>
        <p:spPr>
          <a:xfrm>
            <a:off x="467544" y="3131899"/>
            <a:ext cx="6110147" cy="8835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latin typeface="Times New Roman" panose="02020603050405020304" pitchFamily="18" charset="0"/>
                <a:cs typeface="Times New Roman" panose="02020603050405020304" pitchFamily="18" charset="0"/>
              </a:rPr>
              <a:t>Models built on Training Data </a:t>
            </a:r>
            <a:endParaRPr lang="en-IN" sz="2400" b="1" dirty="0">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80027EBC-4BB7-1BCF-AFAF-FE6346231D36}"/>
              </a:ext>
            </a:extLst>
          </p:cNvPr>
          <p:cNvCxnSpPr/>
          <p:nvPr/>
        </p:nvCxnSpPr>
        <p:spPr>
          <a:xfrm>
            <a:off x="2015714" y="3717032"/>
            <a:ext cx="0" cy="2808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2EA56FD-E5AC-3799-B098-B09442ADCFAA}"/>
              </a:ext>
            </a:extLst>
          </p:cNvPr>
          <p:cNvCxnSpPr/>
          <p:nvPr/>
        </p:nvCxnSpPr>
        <p:spPr>
          <a:xfrm>
            <a:off x="2015714" y="4077072"/>
            <a:ext cx="97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5EFE83-334C-25EE-91D9-AAADF37B6AD0}"/>
              </a:ext>
            </a:extLst>
          </p:cNvPr>
          <p:cNvCxnSpPr/>
          <p:nvPr/>
        </p:nvCxnSpPr>
        <p:spPr>
          <a:xfrm>
            <a:off x="2034807" y="4869160"/>
            <a:ext cx="97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808882-E88C-DD80-CA91-E5C72D8E1826}"/>
              </a:ext>
            </a:extLst>
          </p:cNvPr>
          <p:cNvCxnSpPr/>
          <p:nvPr/>
        </p:nvCxnSpPr>
        <p:spPr>
          <a:xfrm>
            <a:off x="2015714" y="5667418"/>
            <a:ext cx="97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C4B402-4E7A-27B0-E9CA-42AEC3BF5424}"/>
              </a:ext>
            </a:extLst>
          </p:cNvPr>
          <p:cNvCxnSpPr/>
          <p:nvPr/>
        </p:nvCxnSpPr>
        <p:spPr>
          <a:xfrm>
            <a:off x="2015714" y="6537674"/>
            <a:ext cx="97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0DEA7468-133F-462E-4930-3B8B7D743103}"/>
              </a:ext>
            </a:extLst>
          </p:cNvPr>
          <p:cNvSpPr/>
          <p:nvPr/>
        </p:nvSpPr>
        <p:spPr>
          <a:xfrm>
            <a:off x="2987824" y="3867218"/>
            <a:ext cx="2232244" cy="4197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Decision Tree</a:t>
            </a:r>
            <a:endParaRPr lang="en-IN" dirty="0">
              <a:latin typeface="Times New Roman" panose="02020603050405020304" pitchFamily="18" charset="0"/>
              <a:cs typeface="Times New Roman" panose="02020603050405020304" pitchFamily="18" charset="0"/>
            </a:endParaRPr>
          </a:p>
        </p:txBody>
      </p:sp>
      <p:sp>
        <p:nvSpPr>
          <p:cNvPr id="26" name="Rectangle: Rounded Corners 25">
            <a:extLst>
              <a:ext uri="{FF2B5EF4-FFF2-40B4-BE49-F238E27FC236}">
                <a16:creationId xmlns:a16="http://schemas.microsoft.com/office/drawing/2014/main" id="{463A514E-BB2C-7F2D-5A4E-3F88F88A382A}"/>
              </a:ext>
            </a:extLst>
          </p:cNvPr>
          <p:cNvSpPr/>
          <p:nvPr/>
        </p:nvSpPr>
        <p:spPr>
          <a:xfrm>
            <a:off x="3006917" y="4659306"/>
            <a:ext cx="2232244" cy="4197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Random Forest</a:t>
            </a:r>
            <a:endParaRPr lang="en-IN" dirty="0">
              <a:latin typeface="Times New Roman" panose="02020603050405020304" pitchFamily="18" charset="0"/>
              <a:cs typeface="Times New Roman" panose="02020603050405020304" pitchFamily="18" charset="0"/>
            </a:endParaRPr>
          </a:p>
        </p:txBody>
      </p:sp>
      <p:sp>
        <p:nvSpPr>
          <p:cNvPr id="27" name="Rectangle: Rounded Corners 26">
            <a:extLst>
              <a:ext uri="{FF2B5EF4-FFF2-40B4-BE49-F238E27FC236}">
                <a16:creationId xmlns:a16="http://schemas.microsoft.com/office/drawing/2014/main" id="{E4649BA6-1268-0624-B31B-B52D6BE675D3}"/>
              </a:ext>
            </a:extLst>
          </p:cNvPr>
          <p:cNvSpPr/>
          <p:nvPr/>
        </p:nvSpPr>
        <p:spPr>
          <a:xfrm>
            <a:off x="3006917" y="5493562"/>
            <a:ext cx="2232244" cy="4197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Gradient Boosting</a:t>
            </a:r>
            <a:endParaRPr lang="en-IN" dirty="0">
              <a:latin typeface="Times New Roman" panose="02020603050405020304" pitchFamily="18"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1510169B-7FB6-74AA-9047-4F832E78908E}"/>
              </a:ext>
            </a:extLst>
          </p:cNvPr>
          <p:cNvSpPr/>
          <p:nvPr/>
        </p:nvSpPr>
        <p:spPr>
          <a:xfrm>
            <a:off x="3006917" y="6327818"/>
            <a:ext cx="2232244" cy="4197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Ada Boost </a:t>
            </a:r>
            <a:endParaRPr lang="en-IN" dirty="0">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787CA396-53E6-DF52-85ED-899A4E98127A}"/>
              </a:ext>
            </a:extLst>
          </p:cNvPr>
          <p:cNvCxnSpPr/>
          <p:nvPr/>
        </p:nvCxnSpPr>
        <p:spPr>
          <a:xfrm>
            <a:off x="5239161" y="4077071"/>
            <a:ext cx="97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452D71C-3BA8-0DA5-43E9-DE185046970C}"/>
              </a:ext>
            </a:extLst>
          </p:cNvPr>
          <p:cNvCxnSpPr/>
          <p:nvPr/>
        </p:nvCxnSpPr>
        <p:spPr>
          <a:xfrm>
            <a:off x="5239161" y="4869159"/>
            <a:ext cx="97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4943400-0F58-CAF0-22FA-157CCCD45E4D}"/>
              </a:ext>
            </a:extLst>
          </p:cNvPr>
          <p:cNvCxnSpPr/>
          <p:nvPr/>
        </p:nvCxnSpPr>
        <p:spPr>
          <a:xfrm>
            <a:off x="5239161" y="5667418"/>
            <a:ext cx="97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D25ADA-2C8D-508F-2906-A4F1C9841ECE}"/>
              </a:ext>
            </a:extLst>
          </p:cNvPr>
          <p:cNvCxnSpPr/>
          <p:nvPr/>
        </p:nvCxnSpPr>
        <p:spPr>
          <a:xfrm>
            <a:off x="5239161" y="6537671"/>
            <a:ext cx="972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BF78DE6-7CFE-607D-19B1-D6938B3057BE}"/>
              </a:ext>
            </a:extLst>
          </p:cNvPr>
          <p:cNvSpPr/>
          <p:nvPr/>
        </p:nvSpPr>
        <p:spPr>
          <a:xfrm>
            <a:off x="6240196" y="3867564"/>
            <a:ext cx="2232244" cy="41970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Accuracy 83%</a:t>
            </a:r>
            <a:endParaRPr lang="en-IN" dirty="0">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9BDB966A-1DF7-1169-DDF7-71C39158ED3D}"/>
              </a:ext>
            </a:extLst>
          </p:cNvPr>
          <p:cNvSpPr/>
          <p:nvPr/>
        </p:nvSpPr>
        <p:spPr>
          <a:xfrm>
            <a:off x="6264191" y="4676245"/>
            <a:ext cx="2232244" cy="41970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Accuracy 85%</a:t>
            </a:r>
            <a:endParaRPr lang="en-IN" dirty="0">
              <a:latin typeface="Times New Roman" panose="02020603050405020304" pitchFamily="18" charset="0"/>
              <a:cs typeface="Times New Roman" panose="02020603050405020304" pitchFamily="18" charset="0"/>
            </a:endParaRPr>
          </a:p>
        </p:txBody>
      </p:sp>
      <p:sp>
        <p:nvSpPr>
          <p:cNvPr id="35" name="Rectangle: Rounded Corners 34">
            <a:extLst>
              <a:ext uri="{FF2B5EF4-FFF2-40B4-BE49-F238E27FC236}">
                <a16:creationId xmlns:a16="http://schemas.microsoft.com/office/drawing/2014/main" id="{1C4E2904-BFF8-F947-E5C0-F1C8DA404A22}"/>
              </a:ext>
            </a:extLst>
          </p:cNvPr>
          <p:cNvSpPr/>
          <p:nvPr/>
        </p:nvSpPr>
        <p:spPr>
          <a:xfrm>
            <a:off x="6240196" y="5457564"/>
            <a:ext cx="2232244" cy="41970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Accuracy 75%</a:t>
            </a:r>
            <a:endParaRPr lang="en-IN" dirty="0">
              <a:latin typeface="Times New Roman" panose="02020603050405020304" pitchFamily="18" charset="0"/>
              <a:cs typeface="Times New Roman" panose="02020603050405020304" pitchFamily="18" charset="0"/>
            </a:endParaRPr>
          </a:p>
        </p:txBody>
      </p:sp>
      <p:sp>
        <p:nvSpPr>
          <p:cNvPr id="36" name="Rectangle: Rounded Corners 35">
            <a:extLst>
              <a:ext uri="{FF2B5EF4-FFF2-40B4-BE49-F238E27FC236}">
                <a16:creationId xmlns:a16="http://schemas.microsoft.com/office/drawing/2014/main" id="{15BCEA6D-A27B-7849-8B92-D1A6B0590074}"/>
              </a:ext>
            </a:extLst>
          </p:cNvPr>
          <p:cNvSpPr/>
          <p:nvPr/>
        </p:nvSpPr>
        <p:spPr>
          <a:xfrm>
            <a:off x="6241990" y="6298514"/>
            <a:ext cx="2232244" cy="41970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Accuracy 84%</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891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circle(in)">
                                      <p:cBhvr>
                                        <p:cTn id="28" dur="2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animEffect transition="in" filter="fade">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anim calcmode="lin" valueType="num">
                                      <p:cBhvr>
                                        <p:cTn id="68" dur="500" fill="hold"/>
                                        <p:tgtEl>
                                          <p:spTgt spid="34"/>
                                        </p:tgtEl>
                                        <p:attrNameLst>
                                          <p:attrName>ppt_w</p:attrName>
                                        </p:attrNameLst>
                                      </p:cBhvr>
                                      <p:tavLst>
                                        <p:tav tm="0">
                                          <p:val>
                                            <p:fltVal val="0"/>
                                          </p:val>
                                        </p:tav>
                                        <p:tav tm="100000">
                                          <p:val>
                                            <p:strVal val="#ppt_w"/>
                                          </p:val>
                                        </p:tav>
                                      </p:tavLst>
                                    </p:anim>
                                    <p:anim calcmode="lin" valueType="num">
                                      <p:cBhvr>
                                        <p:cTn id="69" dur="500" fill="hold"/>
                                        <p:tgtEl>
                                          <p:spTgt spid="34"/>
                                        </p:tgtEl>
                                        <p:attrNameLst>
                                          <p:attrName>ppt_h</p:attrName>
                                        </p:attrNameLst>
                                      </p:cBhvr>
                                      <p:tavLst>
                                        <p:tav tm="0">
                                          <p:val>
                                            <p:fltVal val="0"/>
                                          </p:val>
                                        </p:tav>
                                        <p:tav tm="100000">
                                          <p:val>
                                            <p:strVal val="#ppt_h"/>
                                          </p:val>
                                        </p:tav>
                                      </p:tavLst>
                                    </p:anim>
                                    <p:animEffect transition="in" filter="fade">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ppt_w</p:attrName>
                                        </p:attrNameLst>
                                      </p:cBhvr>
                                      <p:tavLst>
                                        <p:tav tm="0">
                                          <p:val>
                                            <p:fltVal val="0"/>
                                          </p:val>
                                        </p:tav>
                                        <p:tav tm="100000">
                                          <p:val>
                                            <p:strVal val="#ppt_w"/>
                                          </p:val>
                                        </p:tav>
                                      </p:tavLst>
                                    </p:anim>
                                    <p:anim calcmode="lin" valueType="num">
                                      <p:cBhvr>
                                        <p:cTn id="76" dur="500" fill="hold"/>
                                        <p:tgtEl>
                                          <p:spTgt spid="35"/>
                                        </p:tgtEl>
                                        <p:attrNameLst>
                                          <p:attrName>ppt_h</p:attrName>
                                        </p:attrNameLst>
                                      </p:cBhvr>
                                      <p:tavLst>
                                        <p:tav tm="0">
                                          <p:val>
                                            <p:fltVal val="0"/>
                                          </p:val>
                                        </p:tav>
                                        <p:tav tm="100000">
                                          <p:val>
                                            <p:strVal val="#ppt_h"/>
                                          </p:val>
                                        </p:tav>
                                      </p:tavLst>
                                    </p:anim>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p:cTn id="82" dur="500" fill="hold"/>
                                        <p:tgtEl>
                                          <p:spTgt spid="36"/>
                                        </p:tgtEl>
                                        <p:attrNameLst>
                                          <p:attrName>ppt_w</p:attrName>
                                        </p:attrNameLst>
                                      </p:cBhvr>
                                      <p:tavLst>
                                        <p:tav tm="0">
                                          <p:val>
                                            <p:fltVal val="0"/>
                                          </p:val>
                                        </p:tav>
                                        <p:tav tm="100000">
                                          <p:val>
                                            <p:strVal val="#ppt_w"/>
                                          </p:val>
                                        </p:tav>
                                      </p:tavLst>
                                    </p:anim>
                                    <p:anim calcmode="lin" valueType="num">
                                      <p:cBhvr>
                                        <p:cTn id="83" dur="500" fill="hold"/>
                                        <p:tgtEl>
                                          <p:spTgt spid="36"/>
                                        </p:tgtEl>
                                        <p:attrNameLst>
                                          <p:attrName>ppt_h</p:attrName>
                                        </p:attrNameLst>
                                      </p:cBhvr>
                                      <p:tavLst>
                                        <p:tav tm="0">
                                          <p:val>
                                            <p:fltVal val="0"/>
                                          </p:val>
                                        </p:tav>
                                        <p:tav tm="100000">
                                          <p:val>
                                            <p:strVal val="#ppt_h"/>
                                          </p:val>
                                        </p:tav>
                                      </p:tavLst>
                                    </p:anim>
                                    <p:animEffect transition="in" filter="fade">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p:bldP spid="25" grpId="0" animBg="1"/>
      <p:bldP spid="26" grpId="0" animBg="1"/>
      <p:bldP spid="27" grpId="0" animBg="1"/>
      <p:bldP spid="28" grpId="0" animBg="1"/>
      <p:bldP spid="33"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8E0667-11A0-DD32-EB4D-2E575D210F9D}"/>
              </a:ext>
            </a:extLst>
          </p:cNvPr>
          <p:cNvSpPr txBox="1"/>
          <p:nvPr/>
        </p:nvSpPr>
        <p:spPr>
          <a:xfrm>
            <a:off x="3131839" y="116632"/>
            <a:ext cx="4122711" cy="553998"/>
          </a:xfrm>
          <a:prstGeom prst="rect">
            <a:avLst/>
          </a:prstGeom>
          <a:noFill/>
        </p:spPr>
        <p:txBody>
          <a:bodyPr wrap="square">
            <a:spAutoFit/>
          </a:bodyPr>
          <a:lstStyle/>
          <a:p>
            <a:r>
              <a:rPr lang="en-US" sz="3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Calibri" panose="020F0502020204030204" pitchFamily="34" charset="0"/>
                <a:cs typeface="Times New Roman" panose="02020603050405020304" pitchFamily="18" charset="0"/>
              </a:rPr>
              <a:t>Model Comparison</a:t>
            </a:r>
            <a:endParaRPr lang="en-IN"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DE6D712-67E5-F2E6-F23E-12955D702469}"/>
              </a:ext>
            </a:extLst>
          </p:cNvPr>
          <p:cNvGraphicFramePr>
            <a:graphicFrameLocks noGrp="1"/>
          </p:cNvGraphicFramePr>
          <p:nvPr>
            <p:extLst>
              <p:ext uri="{D42A27DB-BD31-4B8C-83A1-F6EECF244321}">
                <p14:modId xmlns:p14="http://schemas.microsoft.com/office/powerpoint/2010/main" val="2876350530"/>
              </p:ext>
            </p:extLst>
          </p:nvPr>
        </p:nvGraphicFramePr>
        <p:xfrm>
          <a:off x="2087724" y="837682"/>
          <a:ext cx="5292588" cy="2204060"/>
        </p:xfrm>
        <a:graphic>
          <a:graphicData uri="http://schemas.openxmlformats.org/drawingml/2006/table">
            <a:tbl>
              <a:tblPr firstRow="1" firstCol="1" bandRow="1">
                <a:tableStyleId>{3B4B98B0-60AC-42C2-AFA5-B58CD77FA1E5}</a:tableStyleId>
              </a:tblPr>
              <a:tblGrid>
                <a:gridCol w="1419028">
                  <a:extLst>
                    <a:ext uri="{9D8B030D-6E8A-4147-A177-3AD203B41FA5}">
                      <a16:colId xmlns:a16="http://schemas.microsoft.com/office/drawing/2014/main" val="3093640798"/>
                    </a:ext>
                  </a:extLst>
                </a:gridCol>
                <a:gridCol w="1051955">
                  <a:extLst>
                    <a:ext uri="{9D8B030D-6E8A-4147-A177-3AD203B41FA5}">
                      <a16:colId xmlns:a16="http://schemas.microsoft.com/office/drawing/2014/main" val="4261968202"/>
                    </a:ext>
                  </a:extLst>
                </a:gridCol>
                <a:gridCol w="1024871">
                  <a:extLst>
                    <a:ext uri="{9D8B030D-6E8A-4147-A177-3AD203B41FA5}">
                      <a16:colId xmlns:a16="http://schemas.microsoft.com/office/drawing/2014/main" val="1617011933"/>
                    </a:ext>
                  </a:extLst>
                </a:gridCol>
                <a:gridCol w="960754">
                  <a:extLst>
                    <a:ext uri="{9D8B030D-6E8A-4147-A177-3AD203B41FA5}">
                      <a16:colId xmlns:a16="http://schemas.microsoft.com/office/drawing/2014/main" val="2993354433"/>
                    </a:ext>
                  </a:extLst>
                </a:gridCol>
                <a:gridCol w="835980">
                  <a:extLst>
                    <a:ext uri="{9D8B030D-6E8A-4147-A177-3AD203B41FA5}">
                      <a16:colId xmlns:a16="http://schemas.microsoft.com/office/drawing/2014/main" val="161962656"/>
                    </a:ext>
                  </a:extLst>
                </a:gridCol>
              </a:tblGrid>
              <a:tr h="431176">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Model</a:t>
                      </a:r>
                      <a:endParaRPr lang="en-IN" sz="110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Accuracy</a:t>
                      </a:r>
                      <a:endParaRPr lang="en-IN" sz="110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Precision</a:t>
                      </a:r>
                      <a:endParaRPr lang="en-IN" sz="110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Recall</a:t>
                      </a:r>
                      <a:endParaRPr lang="en-IN" sz="110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F1 score</a:t>
                      </a:r>
                      <a:endParaRPr lang="en-IN" sz="1100" dirty="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1995079332"/>
                  </a:ext>
                </a:extLst>
              </a:tr>
              <a:tr h="443221">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Random Forest</a:t>
                      </a:r>
                      <a:endParaRPr lang="en-IN" sz="110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85%</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85%</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85%</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85%</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1002241594"/>
                  </a:ext>
                </a:extLst>
              </a:tr>
              <a:tr h="443221">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Ada boost</a:t>
                      </a:r>
                      <a:endParaRPr lang="en-IN" sz="110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84%</a:t>
                      </a:r>
                      <a:endParaRPr lang="en-IN" sz="1100" b="1" dirty="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84%</a:t>
                      </a:r>
                      <a:endParaRPr lang="en-IN" sz="1100" b="1" dirty="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84%</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84%</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1544558057"/>
                  </a:ext>
                </a:extLst>
              </a:tr>
              <a:tr h="443221">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Decision Tree</a:t>
                      </a:r>
                      <a:endParaRPr lang="en-IN" sz="110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83%</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84%</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83%</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83%</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3608056452"/>
                  </a:ext>
                </a:extLst>
              </a:tr>
              <a:tr h="443221">
                <a:tc>
                  <a:txBody>
                    <a:bodyPr/>
                    <a:lstStyle/>
                    <a:p>
                      <a:pPr algn="ctr">
                        <a:lnSpc>
                          <a:spcPct val="107000"/>
                        </a:lnSpc>
                        <a:spcAft>
                          <a:spcPts val="800"/>
                        </a:spcAft>
                      </a:pPr>
                      <a:r>
                        <a:rPr lang="en-US" sz="12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Gradient Boosting</a:t>
                      </a:r>
                      <a:endParaRPr lang="en-IN" sz="1100" dirty="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75%</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75%</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74%</a:t>
                      </a:r>
                      <a:endParaRPr lang="en-IN" sz="1100" b="1">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tc>
                  <a:txBody>
                    <a:bodyPr/>
                    <a:lstStyle/>
                    <a:p>
                      <a:pPr algn="ctr">
                        <a:lnSpc>
                          <a:spcPct val="107000"/>
                        </a:lnSpc>
                        <a:spcAft>
                          <a:spcPts val="800"/>
                        </a:spcAft>
                      </a:pPr>
                      <a:r>
                        <a:rPr lang="en-US" sz="1200" b="1"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74%</a:t>
                      </a:r>
                      <a:endParaRPr lang="en-IN" sz="1100" b="1" dirty="0">
                        <a:solidFill>
                          <a:srgbClr val="2E74B5"/>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tc>
                <a:extLst>
                  <a:ext uri="{0D108BD9-81ED-4DB2-BD59-A6C34878D82A}">
                    <a16:rowId xmlns:a16="http://schemas.microsoft.com/office/drawing/2014/main" val="755448136"/>
                  </a:ext>
                </a:extLst>
              </a:tr>
            </a:tbl>
          </a:graphicData>
        </a:graphic>
      </p:graphicFrame>
      <p:graphicFrame>
        <p:nvGraphicFramePr>
          <p:cNvPr id="2" name="Chart 1">
            <a:extLst>
              <a:ext uri="{FF2B5EF4-FFF2-40B4-BE49-F238E27FC236}">
                <a16:creationId xmlns:a16="http://schemas.microsoft.com/office/drawing/2014/main" id="{AAD8FA1F-FA92-12CF-FE67-84BFD72F03D1}"/>
              </a:ext>
            </a:extLst>
          </p:cNvPr>
          <p:cNvGraphicFramePr/>
          <p:nvPr>
            <p:extLst>
              <p:ext uri="{D42A27DB-BD31-4B8C-83A1-F6EECF244321}">
                <p14:modId xmlns:p14="http://schemas.microsoft.com/office/powerpoint/2010/main" val="4285750239"/>
              </p:ext>
            </p:extLst>
          </p:nvPr>
        </p:nvGraphicFramePr>
        <p:xfrm>
          <a:off x="1403648" y="3140968"/>
          <a:ext cx="6840760" cy="34563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211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6A6CD71-0120-B42A-6C11-C3141A13C2C6}"/>
              </a:ext>
            </a:extLst>
          </p:cNvPr>
          <p:cNvSpPr>
            <a:spLocks noChangeArrowheads="1"/>
          </p:cNvSpPr>
          <p:nvPr/>
        </p:nvSpPr>
        <p:spPr bwMode="auto">
          <a:xfrm>
            <a:off x="1403648" y="440958"/>
            <a:ext cx="607965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09446" tIns="4572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lang="en-US" altLang="en-US"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How  Does This Model Work?</a:t>
            </a:r>
            <a:r>
              <a:rPr kumimoji="0" lang="en-US" altLang="en-US" sz="3000" b="1" i="0" u="none" strike="noStrike" normalizeH="0"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p>
        </p:txBody>
      </p:sp>
      <p:pic>
        <p:nvPicPr>
          <p:cNvPr id="3" name="20240528-0825-28.2070754">
            <a:hlinkClick r:id="" action="ppaction://media"/>
            <a:extLst>
              <a:ext uri="{FF2B5EF4-FFF2-40B4-BE49-F238E27FC236}">
                <a16:creationId xmlns:a16="http://schemas.microsoft.com/office/drawing/2014/main" id="{6154FC8F-82DE-7C98-8214-C6A9F36ED5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3688" y="1700808"/>
            <a:ext cx="5719614" cy="33123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882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8EE1-B1BA-2329-0026-41F0A4F98B02}"/>
              </a:ext>
            </a:extLst>
          </p:cNvPr>
          <p:cNvSpPr>
            <a:spLocks noGrp="1"/>
          </p:cNvSpPr>
          <p:nvPr>
            <p:ph type="title"/>
          </p:nvPr>
        </p:nvSpPr>
        <p:spPr>
          <a:xfrm>
            <a:off x="99141" y="-380734"/>
            <a:ext cx="9073007" cy="1981200"/>
          </a:xfrm>
        </p:spPr>
        <p:txBody>
          <a:bodyPr>
            <a:normAutofit/>
          </a:bodyPr>
          <a:lstStyle/>
          <a:p>
            <a:r>
              <a:rPr lang="en-US"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WHY INVENTROY MANAGEMENT SYSTEM FOR HOSPITALS?</a:t>
            </a:r>
            <a:endParaRPr lang="en-IN"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708D9E04-670A-5A48-8CE9-148412B99CFA}"/>
              </a:ext>
            </a:extLst>
          </p:cNvPr>
          <p:cNvSpPr/>
          <p:nvPr/>
        </p:nvSpPr>
        <p:spPr>
          <a:xfrm>
            <a:off x="611560" y="2060848"/>
            <a:ext cx="2016224" cy="50405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Uses</a:t>
            </a:r>
            <a:endParaRPr lang="en-IN" dirty="0">
              <a:latin typeface="Times New Roman" panose="02020603050405020304" pitchFamily="18" charset="0"/>
              <a:cs typeface="Times New Roman" panose="02020603050405020304" pitchFamily="18" charset="0"/>
            </a:endParaRPr>
          </a:p>
        </p:txBody>
      </p:sp>
      <p:cxnSp>
        <p:nvCxnSpPr>
          <p:cNvPr id="6" name="Connector: Elbow 5">
            <a:extLst>
              <a:ext uri="{FF2B5EF4-FFF2-40B4-BE49-F238E27FC236}">
                <a16:creationId xmlns:a16="http://schemas.microsoft.com/office/drawing/2014/main" id="{23BD57D0-237A-0F4D-8EBA-A85934BDD10E}"/>
              </a:ext>
            </a:extLst>
          </p:cNvPr>
          <p:cNvCxnSpPr>
            <a:cxnSpLocks/>
          </p:cNvCxnSpPr>
          <p:nvPr/>
        </p:nvCxnSpPr>
        <p:spPr>
          <a:xfrm>
            <a:off x="2628070" y="2344668"/>
            <a:ext cx="3456384" cy="5400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FCA3C96-2611-9FEB-17C4-2530FCA3BF29}"/>
              </a:ext>
            </a:extLst>
          </p:cNvPr>
          <p:cNvCxnSpPr/>
          <p:nvPr/>
        </p:nvCxnSpPr>
        <p:spPr>
          <a:xfrm flipV="1">
            <a:off x="4356262" y="1916832"/>
            <a:ext cx="0" cy="427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01F290-687A-33DD-8E3F-632F7A31F8F3}"/>
              </a:ext>
            </a:extLst>
          </p:cNvPr>
          <p:cNvCxnSpPr/>
          <p:nvPr/>
        </p:nvCxnSpPr>
        <p:spPr>
          <a:xfrm>
            <a:off x="4356262" y="1916832"/>
            <a:ext cx="172819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C718A43-75B8-8BA4-C3F5-0FA8513988F5}"/>
              </a:ext>
            </a:extLst>
          </p:cNvPr>
          <p:cNvSpPr/>
          <p:nvPr/>
        </p:nvSpPr>
        <p:spPr>
          <a:xfrm>
            <a:off x="6114278" y="1340770"/>
            <a:ext cx="3024048" cy="102660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It gives real time status of all the available beds, medical equipment's and drugs</a:t>
            </a:r>
            <a:endParaRPr lang="en-IN"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969C32DC-2410-49EC-6C3E-50229200B197}"/>
              </a:ext>
            </a:extLst>
          </p:cNvPr>
          <p:cNvSpPr/>
          <p:nvPr/>
        </p:nvSpPr>
        <p:spPr>
          <a:xfrm>
            <a:off x="6122888" y="2539619"/>
            <a:ext cx="3024048" cy="8640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Management of beds, medical equipment's and drug stock</a:t>
            </a:r>
            <a:endParaRPr lang="en-IN"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831A11D6-4D14-B81A-5669-3EE61BAE31C7}"/>
              </a:ext>
            </a:extLst>
          </p:cNvPr>
          <p:cNvSpPr/>
          <p:nvPr/>
        </p:nvSpPr>
        <p:spPr>
          <a:xfrm>
            <a:off x="611560" y="4498401"/>
            <a:ext cx="2016224" cy="50405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Need</a:t>
            </a:r>
            <a:endParaRPr lang="en-IN" dirty="0">
              <a:latin typeface="Times New Roman" panose="02020603050405020304" pitchFamily="18" charset="0"/>
              <a:cs typeface="Times New Roman" panose="02020603050405020304" pitchFamily="18" charset="0"/>
            </a:endParaRPr>
          </a:p>
        </p:txBody>
      </p:sp>
      <p:cxnSp>
        <p:nvCxnSpPr>
          <p:cNvPr id="17" name="Connector: Elbow 16">
            <a:extLst>
              <a:ext uri="{FF2B5EF4-FFF2-40B4-BE49-F238E27FC236}">
                <a16:creationId xmlns:a16="http://schemas.microsoft.com/office/drawing/2014/main" id="{CAD4F4FF-C8AA-8FF4-C78C-D474BFA2E355}"/>
              </a:ext>
            </a:extLst>
          </p:cNvPr>
          <p:cNvCxnSpPr>
            <a:cxnSpLocks/>
          </p:cNvCxnSpPr>
          <p:nvPr/>
        </p:nvCxnSpPr>
        <p:spPr>
          <a:xfrm>
            <a:off x="2647411" y="4752867"/>
            <a:ext cx="3456384" cy="5400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D430DA-2CB1-1F28-C4F6-C11A4436CF5D}"/>
              </a:ext>
            </a:extLst>
          </p:cNvPr>
          <p:cNvCxnSpPr/>
          <p:nvPr/>
        </p:nvCxnSpPr>
        <p:spPr>
          <a:xfrm flipV="1">
            <a:off x="4371259" y="4335710"/>
            <a:ext cx="0" cy="427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F498B1-92B7-420E-C8C5-7F83A4DC8113}"/>
              </a:ext>
            </a:extLst>
          </p:cNvPr>
          <p:cNvCxnSpPr/>
          <p:nvPr/>
        </p:nvCxnSpPr>
        <p:spPr>
          <a:xfrm>
            <a:off x="4394696" y="4339852"/>
            <a:ext cx="1728192"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9969C054-8CFA-70E7-5032-5C03C9E71569}"/>
              </a:ext>
            </a:extLst>
          </p:cNvPr>
          <p:cNvSpPr/>
          <p:nvPr/>
        </p:nvSpPr>
        <p:spPr>
          <a:xfrm>
            <a:off x="6122888" y="5121610"/>
            <a:ext cx="3024048" cy="8640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To avoid overcrowding of patients during emergencies </a:t>
            </a:r>
            <a:endParaRPr lang="en-IN" dirty="0">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94AE56DA-03DB-EDDD-DCCB-75AABACE33F3}"/>
              </a:ext>
            </a:extLst>
          </p:cNvPr>
          <p:cNvSpPr/>
          <p:nvPr/>
        </p:nvSpPr>
        <p:spPr>
          <a:xfrm>
            <a:off x="6122888" y="3558095"/>
            <a:ext cx="3024048" cy="14443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To avoid inconvenient waiting hours in hospitals due to improper management of beds and medical equipment's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009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5" grpId="0" animBg="1"/>
      <p:bldP spid="16"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71CB16-EA89-BD5E-C40C-498A0E64D1DD}"/>
              </a:ext>
            </a:extLst>
          </p:cNvPr>
          <p:cNvSpPr txBox="1"/>
          <p:nvPr/>
        </p:nvSpPr>
        <p:spPr>
          <a:xfrm>
            <a:off x="2987824" y="332656"/>
            <a:ext cx="3600400" cy="580672"/>
          </a:xfrm>
          <a:prstGeom prst="rect">
            <a:avLst/>
          </a:prstGeom>
          <a:noFill/>
        </p:spPr>
        <p:txBody>
          <a:bodyPr wrap="square">
            <a:spAutoFit/>
          </a:bodyPr>
          <a:lstStyle/>
          <a:p>
            <a:pPr algn="ctr">
              <a:lnSpc>
                <a:spcPct val="115000"/>
              </a:lnSpc>
              <a:spcAft>
                <a:spcPts val="800"/>
              </a:spcAft>
            </a:pPr>
            <a:r>
              <a:rPr lang="en-US"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Calibri" panose="020F0502020204030204" pitchFamily="34" charset="0"/>
                <a:cs typeface="Times New Roman" panose="02020603050405020304" pitchFamily="18" charset="0"/>
              </a:rPr>
              <a:t>Scope &amp; Limitations</a:t>
            </a:r>
            <a:endParaRPr lang="en-IN"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FB11010-9D23-596D-D7F0-BD262DEBAA69}"/>
              </a:ext>
            </a:extLst>
          </p:cNvPr>
          <p:cNvSpPr txBox="1"/>
          <p:nvPr/>
        </p:nvSpPr>
        <p:spPr>
          <a:xfrm>
            <a:off x="899592" y="795733"/>
            <a:ext cx="7866620" cy="5423344"/>
          </a:xfrm>
          <a:prstGeom prst="rect">
            <a:avLst/>
          </a:prstGeom>
          <a:noFill/>
        </p:spPr>
        <p:txBody>
          <a:bodyPr wrap="square">
            <a:spAutoFit/>
          </a:bodyPr>
          <a:lstStyle/>
          <a:p>
            <a:pPr algn="just">
              <a:lnSpc>
                <a:spcPct val="115000"/>
              </a:lnSpc>
              <a:spcAft>
                <a:spcPts val="1560"/>
              </a:spcAft>
            </a:pPr>
            <a:r>
              <a:rPr lang="en-US" sz="2000" b="1" dirty="0">
                <a:solidFill>
                  <a:srgbClr val="000000"/>
                </a:solidFill>
                <a:effectLst/>
                <a:latin typeface="Times New Roman" panose="02020603050405020304" pitchFamily="18" charset="0"/>
                <a:ea typeface="Times New Roman" panose="02020603050405020304" pitchFamily="18" charset="0"/>
              </a:rPr>
              <a:t>        SCOPE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Aft>
                <a:spcPts val="156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rPr>
              <a:t>In this study, we have proposed an innovative machine learning model which can be very helpful for all local and multispecialty hospitals, so they can avoid the crowding and effectively manage all necessary inventories in their ward.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Aft>
                <a:spcPts val="156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rPr>
              <a:t> This model can also be very helpful for Government Hospitals. From this study, Government Hospitals can change their policies towards inventory management system, so common people will get all the necessary medical services in government hospitals.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Aft>
                <a:spcPts val="1560"/>
              </a:spcAft>
            </a:pPr>
            <a:r>
              <a:rPr lang="en-US" sz="2000" b="1" dirty="0">
                <a:solidFill>
                  <a:srgbClr val="000000"/>
                </a:solidFill>
                <a:effectLst/>
                <a:latin typeface="Times New Roman" panose="02020603050405020304" pitchFamily="18" charset="0"/>
                <a:ea typeface="Times New Roman" panose="02020603050405020304" pitchFamily="18" charset="0"/>
              </a:rPr>
              <a:t>       LIMITATIONS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In this study, we have collected the data from a single hospital but which is not enough for being this model as global solution for inventory management system.</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spcAft>
                <a:spcPts val="800"/>
              </a:spcAft>
              <a:buFont typeface="Symbol" panose="05050102010706020507" pitchFamily="18" charset="2"/>
              <a:buChar char=""/>
            </a:pPr>
            <a:r>
              <a:rPr lang="en-US" sz="18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This study is based only on handful of diseases and the data is collected from a hospital belonging to specific city.</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8009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animEffect transition="in" filter="fade">
                                      <p:cBhvr>
                                        <p:cTn id="1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3AA5-E863-5EBA-CAE5-C29A0809C57E}"/>
              </a:ext>
            </a:extLst>
          </p:cNvPr>
          <p:cNvSpPr>
            <a:spLocks noGrp="1"/>
          </p:cNvSpPr>
          <p:nvPr>
            <p:ph type="title"/>
          </p:nvPr>
        </p:nvSpPr>
        <p:spPr>
          <a:xfrm>
            <a:off x="827584" y="2204864"/>
            <a:ext cx="7704667" cy="1981200"/>
          </a:xfrm>
        </p:spPr>
        <p:txBody>
          <a:bodyPr/>
          <a:lstStyle/>
          <a:p>
            <a:r>
              <a:rPr 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IN"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673735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544" y="260648"/>
            <a:ext cx="8229600" cy="1143000"/>
          </a:xfrm>
        </p:spPr>
        <p:txBody>
          <a:bodyPr>
            <a:normAutofit/>
          </a:bodyPr>
          <a:lstStyle/>
          <a:p>
            <a:r>
              <a:rPr lang="en-US" sz="2400" b="1" dirty="0"/>
              <a:t>              </a:t>
            </a:r>
            <a:r>
              <a:rPr lang="en-US"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Objectives</a:t>
            </a:r>
            <a:endParaRPr lang="en-IN"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1560" y="620688"/>
            <a:ext cx="8229600" cy="4525963"/>
          </a:xfrm>
        </p:spPr>
        <p:txBody>
          <a:bodyPr>
            <a:normAutofit/>
          </a:bodyPr>
          <a:lstStyle/>
          <a:p>
            <a:pPr lvl="0" algn="just">
              <a:buFont typeface="Wingdings" pitchFamily="2" charset="2"/>
              <a:buChar char="v"/>
            </a:pPr>
            <a:r>
              <a:rPr lang="en-US" sz="2000" dirty="0">
                <a:latin typeface="Times New Roman" pitchFamily="18" charset="0"/>
                <a:cs typeface="Times New Roman" pitchFamily="18" charset="0"/>
              </a:rPr>
              <a:t>To propose an innovative machine learning model to predict Recovery Time of patient using Predictive and Prescriptive Analysis.</a:t>
            </a:r>
            <a:endParaRPr lang="en-IN" sz="2000" dirty="0">
              <a:latin typeface="Times New Roman" pitchFamily="18" charset="0"/>
              <a:cs typeface="Times New Roman" pitchFamily="18" charset="0"/>
            </a:endParaRPr>
          </a:p>
          <a:p>
            <a:pPr lvl="0" algn="just">
              <a:buFont typeface="Wingdings" pitchFamily="2" charset="2"/>
              <a:buChar char="v"/>
            </a:pPr>
            <a:r>
              <a:rPr lang="en-US" sz="2000" dirty="0">
                <a:latin typeface="Times New Roman" pitchFamily="18" charset="0"/>
                <a:cs typeface="Times New Roman" pitchFamily="18" charset="0"/>
              </a:rPr>
              <a:t>To determine the factors like Age, Gender, Medical History, Diagnosis etc. which affects the Recovery Time of patients.</a:t>
            </a:r>
            <a:endParaRPr lang="en-IN" sz="2000" dirty="0">
              <a:latin typeface="Times New Roman" pitchFamily="18" charset="0"/>
              <a:cs typeface="Times New Roman" pitchFamily="18" charset="0"/>
            </a:endParaRPr>
          </a:p>
          <a:p>
            <a:pPr lvl="0" algn="just">
              <a:buFont typeface="Wingdings" pitchFamily="2" charset="2"/>
              <a:buChar char="v"/>
            </a:pPr>
            <a:r>
              <a:rPr lang="en-US" sz="2000" dirty="0">
                <a:latin typeface="Times New Roman" pitchFamily="18" charset="0"/>
                <a:cs typeface="Times New Roman" pitchFamily="18" charset="0"/>
              </a:rPr>
              <a:t>To find the best fit model</a:t>
            </a:r>
            <a:r>
              <a:rPr lang="en-US" sz="2000" dirty="0"/>
              <a:t>.</a:t>
            </a:r>
            <a:endParaRPr lang="en-IN" sz="2000" dirty="0"/>
          </a:p>
          <a:p>
            <a:endParaRPr lang="en-IN" sz="2000" dirty="0"/>
          </a:p>
        </p:txBody>
      </p:sp>
    </p:spTree>
    <p:extLst>
      <p:ext uri="{BB962C8B-B14F-4D97-AF65-F5344CB8AC3E}">
        <p14:creationId xmlns:p14="http://schemas.microsoft.com/office/powerpoint/2010/main" val="2191124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748464" cy="1143000"/>
          </a:xfrm>
        </p:spPr>
        <p:txBody>
          <a:bodyPr>
            <a:normAutofit/>
          </a:bodyPr>
          <a:lstStyle/>
          <a:p>
            <a:r>
              <a:rPr lang="en-US" sz="2400" b="1" dirty="0"/>
              <a:t>       </a:t>
            </a:r>
            <a:r>
              <a:rPr lang="en-US"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Data Representation</a:t>
            </a:r>
            <a:endParaRPr lang="en-IN" sz="3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F6CA35-9022-206E-CD6C-DF853D553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052736"/>
            <a:ext cx="8352928" cy="5472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648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0" y="221224"/>
            <a:ext cx="8654506" cy="1143000"/>
          </a:xfrm>
        </p:spPr>
        <p:txBody>
          <a:bodyPr>
            <a:normAutofit/>
          </a:bodyPr>
          <a:lstStyle/>
          <a:p>
            <a:r>
              <a:rPr lang="en-US" sz="2400" b="1" dirty="0">
                <a:latin typeface="Times New Roman" panose="02020603050405020304" pitchFamily="18" charset="0"/>
                <a:cs typeface="Times New Roman" panose="02020603050405020304" pitchFamily="18" charset="0"/>
              </a:rPr>
              <a:t>        </a:t>
            </a:r>
            <a:r>
              <a:rPr lang="en-US" sz="3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Exploratory Data Analysis</a:t>
            </a:r>
            <a:endParaRPr lang="en-IN" sz="3000" b="1" dirty="0">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5" name="image11.png"/>
          <p:cNvPicPr/>
          <p:nvPr/>
        </p:nvPicPr>
        <p:blipFill>
          <a:blip r:embed="rId2" cstate="print"/>
          <a:stretch>
            <a:fillRect/>
          </a:stretch>
        </p:blipFill>
        <p:spPr>
          <a:xfrm>
            <a:off x="323528" y="2204864"/>
            <a:ext cx="3960440" cy="396044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971600" y="1484163"/>
            <a:ext cx="3240360" cy="369332"/>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PROBABILITY PLOT</a:t>
            </a:r>
            <a:endParaRPr lang="en-IN"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B18699E-6FDE-610D-003B-402EBF49F22F}"/>
              </a:ext>
            </a:extLst>
          </p:cNvPr>
          <p:cNvSpPr/>
          <p:nvPr/>
        </p:nvSpPr>
        <p:spPr>
          <a:xfrm>
            <a:off x="4427984" y="1484163"/>
            <a:ext cx="4698391" cy="369332"/>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COUNT PLOT OF TARGET VARIABLE</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AF25722-A213-2905-422B-A7C8B2E10750}"/>
              </a:ext>
            </a:extLst>
          </p:cNvPr>
          <p:cNvPicPr>
            <a:picLocks noChangeAspect="1"/>
          </p:cNvPicPr>
          <p:nvPr/>
        </p:nvPicPr>
        <p:blipFill>
          <a:blip r:embed="rId3"/>
          <a:stretch>
            <a:fillRect/>
          </a:stretch>
        </p:blipFill>
        <p:spPr>
          <a:xfrm>
            <a:off x="4716016" y="2276872"/>
            <a:ext cx="4104456" cy="34213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562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C65054-5F90-0D15-49FA-9CCF5CCE43A8}"/>
              </a:ext>
            </a:extLst>
          </p:cNvPr>
          <p:cNvSpPr txBox="1"/>
          <p:nvPr/>
        </p:nvSpPr>
        <p:spPr>
          <a:xfrm>
            <a:off x="1331640" y="476672"/>
            <a:ext cx="45720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BAR PLOT FOR AGE GROUP</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A90013-E856-CCF0-B1DC-EFF8C7B064E9}"/>
              </a:ext>
            </a:extLst>
          </p:cNvPr>
          <p:cNvSpPr txBox="1"/>
          <p:nvPr/>
        </p:nvSpPr>
        <p:spPr>
          <a:xfrm>
            <a:off x="5436096" y="3442413"/>
            <a:ext cx="352839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BAR PLOT FOR GENDER</a:t>
            </a:r>
            <a:endParaRPr lang="en-IN"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78401D5F-4FAE-6564-D86F-451EC138E277}"/>
              </a:ext>
            </a:extLst>
          </p:cNvPr>
          <p:cNvGraphicFramePr/>
          <p:nvPr>
            <p:extLst>
              <p:ext uri="{D42A27DB-BD31-4B8C-83A1-F6EECF244321}">
                <p14:modId xmlns:p14="http://schemas.microsoft.com/office/powerpoint/2010/main" val="4200454377"/>
              </p:ext>
            </p:extLst>
          </p:nvPr>
        </p:nvGraphicFramePr>
        <p:xfrm>
          <a:off x="683568" y="1005614"/>
          <a:ext cx="4104456" cy="29994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F25540FC-2E53-4552-CACE-CC9ED8DEE457}"/>
              </a:ext>
            </a:extLst>
          </p:cNvPr>
          <p:cNvGraphicFramePr/>
          <p:nvPr>
            <p:extLst>
              <p:ext uri="{D42A27DB-BD31-4B8C-83A1-F6EECF244321}">
                <p14:modId xmlns:p14="http://schemas.microsoft.com/office/powerpoint/2010/main" val="1726884589"/>
              </p:ext>
            </p:extLst>
          </p:nvPr>
        </p:nvGraphicFramePr>
        <p:xfrm>
          <a:off x="4499992" y="4005064"/>
          <a:ext cx="4572000" cy="26746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0311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C65054-5F90-0D15-49FA-9CCF5CCE43A8}"/>
              </a:ext>
            </a:extLst>
          </p:cNvPr>
          <p:cNvSpPr txBox="1"/>
          <p:nvPr/>
        </p:nvSpPr>
        <p:spPr>
          <a:xfrm>
            <a:off x="1331640" y="476672"/>
            <a:ext cx="392392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BAR PLOT FOR SUGAR LEVEL</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1A90013-E856-CCF0-B1DC-EFF8C7B064E9}"/>
              </a:ext>
            </a:extLst>
          </p:cNvPr>
          <p:cNvSpPr txBox="1"/>
          <p:nvPr/>
        </p:nvSpPr>
        <p:spPr>
          <a:xfrm>
            <a:off x="5148064" y="3442413"/>
            <a:ext cx="392392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BAR PLOT FOR LOCALITY</a:t>
            </a:r>
            <a:endParaRPr lang="en-IN" dirty="0">
              <a:latin typeface="Times New Roman" panose="02020603050405020304" pitchFamily="18" charset="0"/>
              <a:cs typeface="Times New Roman" panose="02020603050405020304" pitchFamily="18" charset="0"/>
            </a:endParaRPr>
          </a:p>
        </p:txBody>
      </p:sp>
      <p:graphicFrame>
        <p:nvGraphicFramePr>
          <p:cNvPr id="4" name="Chart 3">
            <a:extLst>
              <a:ext uri="{FF2B5EF4-FFF2-40B4-BE49-F238E27FC236}">
                <a16:creationId xmlns:a16="http://schemas.microsoft.com/office/drawing/2014/main" id="{81A4CD66-EF16-F63D-38C3-EA2F76DDD846}"/>
              </a:ext>
            </a:extLst>
          </p:cNvPr>
          <p:cNvGraphicFramePr/>
          <p:nvPr>
            <p:extLst>
              <p:ext uri="{D42A27DB-BD31-4B8C-83A1-F6EECF244321}">
                <p14:modId xmlns:p14="http://schemas.microsoft.com/office/powerpoint/2010/main" val="1331930944"/>
              </p:ext>
            </p:extLst>
          </p:nvPr>
        </p:nvGraphicFramePr>
        <p:xfrm>
          <a:off x="766916" y="876472"/>
          <a:ext cx="4165124" cy="29845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44934986-7C8C-1AA4-C622-88A56481F299}"/>
              </a:ext>
            </a:extLst>
          </p:cNvPr>
          <p:cNvGraphicFramePr/>
          <p:nvPr>
            <p:extLst>
              <p:ext uri="{D42A27DB-BD31-4B8C-83A1-F6EECF244321}">
                <p14:modId xmlns:p14="http://schemas.microsoft.com/office/powerpoint/2010/main" val="3817096555"/>
              </p:ext>
            </p:extLst>
          </p:nvPr>
        </p:nvGraphicFramePr>
        <p:xfrm>
          <a:off x="4499992" y="3985632"/>
          <a:ext cx="4572000" cy="2766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2574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9658C2-523A-F1E7-84CA-103477D0280F}"/>
              </a:ext>
            </a:extLst>
          </p:cNvPr>
          <p:cNvSpPr txBox="1"/>
          <p:nvPr/>
        </p:nvSpPr>
        <p:spPr>
          <a:xfrm>
            <a:off x="2483768" y="620688"/>
            <a:ext cx="4464496"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BAR PLOT FOR TYPE OF DISEASE</a:t>
            </a:r>
            <a:endParaRPr lang="en-IN" b="1" dirty="0">
              <a:latin typeface="Times New Roman" panose="02020603050405020304" pitchFamily="18" charset="0"/>
              <a:cs typeface="Times New Roman" panose="02020603050405020304" pitchFamily="18" charset="0"/>
            </a:endParaRPr>
          </a:p>
        </p:txBody>
      </p:sp>
      <p:graphicFrame>
        <p:nvGraphicFramePr>
          <p:cNvPr id="2" name="Chart 1">
            <a:extLst>
              <a:ext uri="{FF2B5EF4-FFF2-40B4-BE49-F238E27FC236}">
                <a16:creationId xmlns:a16="http://schemas.microsoft.com/office/drawing/2014/main" id="{3CCF16FE-8BD1-767B-A25E-898448C7D902}"/>
              </a:ext>
            </a:extLst>
          </p:cNvPr>
          <p:cNvGraphicFramePr/>
          <p:nvPr>
            <p:extLst>
              <p:ext uri="{D42A27DB-BD31-4B8C-83A1-F6EECF244321}">
                <p14:modId xmlns:p14="http://schemas.microsoft.com/office/powerpoint/2010/main" val="1521753802"/>
              </p:ext>
            </p:extLst>
          </p:nvPr>
        </p:nvGraphicFramePr>
        <p:xfrm>
          <a:off x="755576" y="1340768"/>
          <a:ext cx="7848872" cy="45365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46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32D18B-ECA6-8D0E-EF3C-B89B3D3FF8AE}"/>
              </a:ext>
            </a:extLst>
          </p:cNvPr>
          <p:cNvSpPr txBox="1"/>
          <p:nvPr/>
        </p:nvSpPr>
        <p:spPr>
          <a:xfrm>
            <a:off x="1547664" y="476672"/>
            <a:ext cx="6120680" cy="390684"/>
          </a:xfrm>
          <a:prstGeom prst="rect">
            <a:avLst/>
          </a:prstGeom>
          <a:noFill/>
        </p:spPr>
        <p:txBody>
          <a:bodyPr wrap="square">
            <a:spAutoFit/>
          </a:bodyPr>
          <a:lstStyle/>
          <a:p>
            <a:pPr algn="ctr">
              <a:lnSpc>
                <a:spcPct val="115000"/>
              </a:lnSpc>
              <a:spcAft>
                <a:spcPts val="800"/>
              </a:spcAft>
            </a:pPr>
            <a:r>
              <a:rPr lang="en-US" sz="1800" b="1" dirty="0">
                <a:effectLst/>
                <a:latin typeface="Times New Roman" panose="02020603050405020304" pitchFamily="18" charset="0"/>
                <a:ea typeface="Calibri" panose="020F0502020204030204" pitchFamily="34" charset="0"/>
                <a:cs typeface="Mangal" panose="02040503050203030202" pitchFamily="18" charset="0"/>
              </a:rPr>
              <a:t>PIE CHART OF RECOVERY TIME OF PATIENT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3" name="Chart 2">
            <a:extLst>
              <a:ext uri="{FF2B5EF4-FFF2-40B4-BE49-F238E27FC236}">
                <a16:creationId xmlns:a16="http://schemas.microsoft.com/office/drawing/2014/main" id="{46854798-D735-E631-9280-B566DDBE9963}"/>
              </a:ext>
            </a:extLst>
          </p:cNvPr>
          <p:cNvGraphicFramePr/>
          <p:nvPr>
            <p:extLst>
              <p:ext uri="{D42A27DB-BD31-4B8C-83A1-F6EECF244321}">
                <p14:modId xmlns:p14="http://schemas.microsoft.com/office/powerpoint/2010/main" val="1197432711"/>
              </p:ext>
            </p:extLst>
          </p:nvPr>
        </p:nvGraphicFramePr>
        <p:xfrm>
          <a:off x="1547664" y="1196752"/>
          <a:ext cx="6120680" cy="41044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0555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1062</TotalTime>
  <Words>1210</Words>
  <Application>Microsoft Office PowerPoint</Application>
  <PresentationFormat>On-screen Show (4:3)</PresentationFormat>
  <Paragraphs>143</Paragraphs>
  <Slides>21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Corbel</vt:lpstr>
      <vt:lpstr>Symbol</vt:lpstr>
      <vt:lpstr>Times New Roman</vt:lpstr>
      <vt:lpstr>Wingdings</vt:lpstr>
      <vt:lpstr>Parallax</vt:lpstr>
      <vt:lpstr>  PREDICTIVE AND PRESCRIPTIVE STATISTICAL MODELS FOR INVENTORY MANAGEMENT IN HEALTH CARE </vt:lpstr>
      <vt:lpstr>WHY INVENTROY MANAGEMENT SYSTEM FOR HOSPITALS?</vt:lpstr>
      <vt:lpstr>              Objectives</vt:lpstr>
      <vt:lpstr>       Data Representation</vt:lpstr>
      <vt:lpstr>        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CHI-SQUARED TEST FOR DEPENDENCY AND INDEPENDENCY OF FEATURES </vt:lpstr>
      <vt:lpstr>MODEL BUILDING </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AND PRESCRIPTIVE STATISTICAL MODELS FOR INVENTORY MANAGEMENT IN HEALTH CARE.</dc:title>
  <dc:creator>Admin</dc:creator>
  <cp:lastModifiedBy>Tushar Kshirsagar</cp:lastModifiedBy>
  <cp:revision>59</cp:revision>
  <dcterms:created xsi:type="dcterms:W3CDTF">2023-04-18T02:21:48Z</dcterms:created>
  <dcterms:modified xsi:type="dcterms:W3CDTF">2024-05-28T09:29:11Z</dcterms:modified>
</cp:coreProperties>
</file>